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1"/>
  </p:notesMasterIdLst>
  <p:handoutMasterIdLst>
    <p:handoutMasterId r:id="rId32"/>
  </p:handoutMasterIdLst>
  <p:sldIdLst>
    <p:sldId id="256" r:id="rId2"/>
    <p:sldId id="313" r:id="rId3"/>
    <p:sldId id="330" r:id="rId4"/>
    <p:sldId id="314" r:id="rId5"/>
    <p:sldId id="306" r:id="rId6"/>
    <p:sldId id="310" r:id="rId7"/>
    <p:sldId id="300" r:id="rId8"/>
    <p:sldId id="280" r:id="rId9"/>
    <p:sldId id="281" r:id="rId10"/>
    <p:sldId id="299" r:id="rId11"/>
    <p:sldId id="301" r:id="rId12"/>
    <p:sldId id="257" r:id="rId13"/>
    <p:sldId id="296" r:id="rId14"/>
    <p:sldId id="308" r:id="rId15"/>
    <p:sldId id="303" r:id="rId16"/>
    <p:sldId id="292" r:id="rId17"/>
    <p:sldId id="297" r:id="rId18"/>
    <p:sldId id="294" r:id="rId19"/>
    <p:sldId id="315" r:id="rId20"/>
    <p:sldId id="316" r:id="rId21"/>
    <p:sldId id="317" r:id="rId22"/>
    <p:sldId id="318" r:id="rId23"/>
    <p:sldId id="329" r:id="rId24"/>
    <p:sldId id="319" r:id="rId25"/>
    <p:sldId id="320" r:id="rId26"/>
    <p:sldId id="321" r:id="rId27"/>
    <p:sldId id="322" r:id="rId28"/>
    <p:sldId id="311" r:id="rId29"/>
    <p:sldId id="284" r:id="rId3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kye Jiang" initials="SJ" lastIdx="2" clrIdx="0">
    <p:extLst>
      <p:ext uri="{19B8F6BF-5375-455C-9EA6-DF929625EA0E}">
        <p15:presenceInfo xmlns:p15="http://schemas.microsoft.com/office/powerpoint/2012/main" userId="S::skyej@fcsgroup.com::1d69e61c-ede3-45f1-918f-e8ca697670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042"/>
    <a:srgbClr val="B8632E"/>
    <a:srgbClr val="B8CBBF"/>
    <a:srgbClr val="4B575D"/>
    <a:srgbClr val="C1C9CD"/>
    <a:srgbClr val="7788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1" autoAdjust="0"/>
    <p:restoredTop sz="94660"/>
  </p:normalViewPr>
  <p:slideViewPr>
    <p:cSldViewPr>
      <p:cViewPr varScale="1">
        <p:scale>
          <a:sx n="115" d="100"/>
          <a:sy n="115" d="100"/>
        </p:scale>
        <p:origin x="1938" y="108"/>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71" d="100"/>
          <a:sy n="71" d="100"/>
        </p:scale>
        <p:origin x="-1968"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Water Utility</a:t>
            </a:r>
            <a:r>
              <a:rPr lang="en-US" baseline="0" dirty="0"/>
              <a:t> – Capital Improvement Program ($6.6M 2021-35)</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Sheet1!$A$2</c:f>
              <c:strCache>
                <c:ptCount val="1"/>
                <c:pt idx="0">
                  <c:v>D2: Asbestos Main Replacement</c:v>
                </c:pt>
              </c:strCache>
            </c:strRef>
          </c:tx>
          <c:spPr>
            <a:solidFill>
              <a:schemeClr val="accent1"/>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Sheet1!$B$2:$P$2</c:f>
              <c:numCache>
                <c:formatCode>_("$"* #,##0_);_("$"* \(#,##0\);_("$"* "-"??_);_(@_)</c:formatCode>
                <c:ptCount val="15"/>
                <c:pt idx="0">
                  <c:v>200000</c:v>
                </c:pt>
                <c:pt idx="1">
                  <c:v>0</c:v>
                </c:pt>
                <c:pt idx="2">
                  <c:v>0</c:v>
                </c:pt>
                <c:pt idx="3">
                  <c:v>0</c:v>
                </c:pt>
                <c:pt idx="4">
                  <c:v>0</c:v>
                </c:pt>
                <c:pt idx="5">
                  <c:v>0</c:v>
                </c:pt>
                <c:pt idx="6">
                  <c:v>200000</c:v>
                </c:pt>
                <c:pt idx="7">
                  <c:v>0</c:v>
                </c:pt>
                <c:pt idx="8">
                  <c:v>200000</c:v>
                </c:pt>
                <c:pt idx="9">
                  <c:v>0</c:v>
                </c:pt>
                <c:pt idx="10">
                  <c:v>200000</c:v>
                </c:pt>
                <c:pt idx="11">
                  <c:v>0</c:v>
                </c:pt>
                <c:pt idx="12">
                  <c:v>200000</c:v>
                </c:pt>
                <c:pt idx="13">
                  <c:v>0</c:v>
                </c:pt>
                <c:pt idx="14">
                  <c:v>200000</c:v>
                </c:pt>
              </c:numCache>
            </c:numRef>
          </c:val>
          <c:extLst>
            <c:ext xmlns:c16="http://schemas.microsoft.com/office/drawing/2014/chart" uri="{C3380CC4-5D6E-409C-BE32-E72D297353CC}">
              <c16:uniqueId val="{00000000-CF90-4B7B-A8BE-4A73F8720BE1}"/>
            </c:ext>
          </c:extLst>
        </c:ser>
        <c:ser>
          <c:idx val="1"/>
          <c:order val="1"/>
          <c:tx>
            <c:strRef>
              <c:f>Sheet1!$A$3</c:f>
              <c:strCache>
                <c:ptCount val="1"/>
                <c:pt idx="0">
                  <c:v>D4: Thornton Ave (St-12), 12" Watermain</c:v>
                </c:pt>
              </c:strCache>
            </c:strRef>
          </c:tx>
          <c:spPr>
            <a:solidFill>
              <a:schemeClr val="accent2"/>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Sheet1!$B$3:$P$3</c:f>
              <c:numCache>
                <c:formatCode>_("$"* #,##0_);_("$"* \(#,##0\);_("$"* "-"??_);_(@_)</c:formatCode>
                <c:ptCount val="15"/>
                <c:pt idx="0">
                  <c:v>0</c:v>
                </c:pt>
                <c:pt idx="1">
                  <c:v>0</c:v>
                </c:pt>
                <c:pt idx="2">
                  <c:v>317000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1-CF90-4B7B-A8BE-4A73F8720BE1}"/>
            </c:ext>
          </c:extLst>
        </c:ser>
        <c:ser>
          <c:idx val="2"/>
          <c:order val="2"/>
          <c:tx>
            <c:strRef>
              <c:f>Sheet1!$A$4</c:f>
              <c:strCache>
                <c:ptCount val="1"/>
                <c:pt idx="0">
                  <c:v>D5: Butte Ave., 12" Extension, Stewart - 4th</c:v>
                </c:pt>
              </c:strCache>
            </c:strRef>
          </c:tx>
          <c:spPr>
            <a:solidFill>
              <a:schemeClr val="accent3"/>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Sheet1!$B$4:$P$4</c:f>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437000</c:v>
                </c:pt>
                <c:pt idx="14">
                  <c:v>0</c:v>
                </c:pt>
              </c:numCache>
            </c:numRef>
          </c:val>
          <c:extLst>
            <c:ext xmlns:c16="http://schemas.microsoft.com/office/drawing/2014/chart" uri="{C3380CC4-5D6E-409C-BE32-E72D297353CC}">
              <c16:uniqueId val="{00000002-CF90-4B7B-A8BE-4A73F8720BE1}"/>
            </c:ext>
          </c:extLst>
        </c:ser>
        <c:ser>
          <c:idx val="3"/>
          <c:order val="3"/>
          <c:tx>
            <c:strRef>
              <c:f>Sheet1!$A$5</c:f>
              <c:strCache>
                <c:ptCount val="1"/>
                <c:pt idx="0">
                  <c:v>D6: County Line to Roy, 12" Watermain</c:v>
                </c:pt>
              </c:strCache>
            </c:strRef>
          </c:tx>
          <c:spPr>
            <a:solidFill>
              <a:schemeClr val="accent4"/>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Sheet1!$B$5:$P$5</c:f>
              <c:numCache>
                <c:formatCode>_("$"* #,##0_);_("$"* \(#,##0\);_("$"* "-"??_);_(@_)</c:formatCode>
                <c:ptCount val="15"/>
                <c:pt idx="0">
                  <c:v>0</c:v>
                </c:pt>
                <c:pt idx="1">
                  <c:v>0</c:v>
                </c:pt>
                <c:pt idx="2">
                  <c:v>0</c:v>
                </c:pt>
                <c:pt idx="3">
                  <c:v>178000</c:v>
                </c:pt>
                <c:pt idx="4">
                  <c:v>0</c:v>
                </c:pt>
                <c:pt idx="5">
                  <c:v>0</c:v>
                </c:pt>
                <c:pt idx="6">
                  <c:v>0</c:v>
                </c:pt>
                <c:pt idx="7">
                  <c:v>0</c:v>
                </c:pt>
                <c:pt idx="8">
                  <c:v>0</c:v>
                </c:pt>
                <c:pt idx="9">
                  <c:v>0</c:v>
                </c:pt>
              </c:numCache>
            </c:numRef>
          </c:val>
          <c:extLst>
            <c:ext xmlns:c16="http://schemas.microsoft.com/office/drawing/2014/chart" uri="{C3380CC4-5D6E-409C-BE32-E72D297353CC}">
              <c16:uniqueId val="{00000003-CF90-4B7B-A8BE-4A73F8720BE1}"/>
            </c:ext>
          </c:extLst>
        </c:ser>
        <c:ser>
          <c:idx val="4"/>
          <c:order val="4"/>
          <c:tx>
            <c:strRef>
              <c:f>Sheet1!$A$6</c:f>
              <c:strCache>
                <c:ptCount val="1"/>
                <c:pt idx="0">
                  <c:v>1st Avenue East, 8" Watermain</c:v>
                </c:pt>
              </c:strCache>
            </c:strRef>
          </c:tx>
          <c:spPr>
            <a:solidFill>
              <a:schemeClr val="accent5"/>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Sheet1!$B$6:$P$6</c:f>
              <c:numCache>
                <c:formatCode>_("$"* #,##0_);_("$"* \(#,##0\);_("$"* "-"??_);_(@_)</c:formatCode>
                <c:ptCount val="15"/>
                <c:pt idx="0">
                  <c:v>0</c:v>
                </c:pt>
                <c:pt idx="1">
                  <c:v>0</c:v>
                </c:pt>
                <c:pt idx="2">
                  <c:v>0</c:v>
                </c:pt>
                <c:pt idx="3">
                  <c:v>0</c:v>
                </c:pt>
                <c:pt idx="4">
                  <c:v>0</c:v>
                </c:pt>
                <c:pt idx="5">
                  <c:v>0</c:v>
                </c:pt>
                <c:pt idx="6">
                  <c:v>59000</c:v>
                </c:pt>
                <c:pt idx="7">
                  <c:v>354000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4-CF90-4B7B-A8BE-4A73F8720BE1}"/>
            </c:ext>
          </c:extLst>
        </c:ser>
        <c:ser>
          <c:idx val="5"/>
          <c:order val="5"/>
          <c:tx>
            <c:strRef>
              <c:f>Sheet1!$A$7</c:f>
              <c:strCache>
                <c:ptCount val="1"/>
                <c:pt idx="0">
                  <c:v>Chicago Blvd - 2nd SW to 5th SW, 8" Watermain</c:v>
                </c:pt>
              </c:strCache>
            </c:strRef>
          </c:tx>
          <c:spPr>
            <a:solidFill>
              <a:schemeClr val="accent6"/>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Sheet1!$B$7:$P$7</c:f>
              <c:numCache>
                <c:formatCode>_("$"* #,##0_);_("$"* \(#,##0\);_("$"* "-"??_);_(@_)</c:formatCode>
                <c:ptCount val="15"/>
                <c:pt idx="0">
                  <c:v>0</c:v>
                </c:pt>
                <c:pt idx="1">
                  <c:v>0</c:v>
                </c:pt>
                <c:pt idx="2">
                  <c:v>0</c:v>
                </c:pt>
                <c:pt idx="3">
                  <c:v>197000</c:v>
                </c:pt>
                <c:pt idx="4">
                  <c:v>166000</c:v>
                </c:pt>
                <c:pt idx="5">
                  <c:v>166000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5-CF90-4B7B-A8BE-4A73F8720BE1}"/>
            </c:ext>
          </c:extLst>
        </c:ser>
        <c:ser>
          <c:idx val="6"/>
          <c:order val="6"/>
          <c:tx>
            <c:strRef>
              <c:f>Sheet1!$A$8</c:f>
              <c:strCache>
                <c:ptCount val="1"/>
                <c:pt idx="0">
                  <c:v>D14: Cedar Lane, 8" Watermain</c:v>
                </c:pt>
              </c:strCache>
            </c:strRef>
          </c:tx>
          <c:spPr>
            <a:solidFill>
              <a:schemeClr val="accent1">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Sheet1!$B$8:$P$8</c:f>
              <c:numCache>
                <c:formatCode>_("$"* #,##0_);_("$"* \(#,##0\);_("$"* "-"??_);_(@_)</c:formatCode>
                <c:ptCount val="15"/>
                <c:pt idx="0">
                  <c:v>0</c:v>
                </c:pt>
                <c:pt idx="1">
                  <c:v>222000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6-CF90-4B7B-A8BE-4A73F8720BE1}"/>
            </c:ext>
          </c:extLst>
        </c:ser>
        <c:ser>
          <c:idx val="7"/>
          <c:order val="7"/>
          <c:tx>
            <c:strRef>
              <c:f>Sheet1!$A$9</c:f>
              <c:strCache>
                <c:ptCount val="1"/>
                <c:pt idx="0">
                  <c:v>D16: Frontage and 3rd Ave SW, Valving (T27)</c:v>
                </c:pt>
              </c:strCache>
            </c:strRef>
          </c:tx>
          <c:spPr>
            <a:solidFill>
              <a:schemeClr val="accent2">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Sheet1!$B$9:$P$9</c:f>
              <c:numCache>
                <c:formatCode>_("$"* #,##0_);_("$"* \(#,##0\);_("$"* "-"??_);_(@_)</c:formatCode>
                <c:ptCount val="15"/>
                <c:pt idx="0">
                  <c:v>0</c:v>
                </c:pt>
                <c:pt idx="1">
                  <c:v>0</c:v>
                </c:pt>
                <c:pt idx="2">
                  <c:v>200000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7-CF90-4B7B-A8BE-4A73F8720BE1}"/>
            </c:ext>
          </c:extLst>
        </c:ser>
        <c:ser>
          <c:idx val="8"/>
          <c:order val="8"/>
          <c:tx>
            <c:strRef>
              <c:f>Sheet1!$A$10</c:f>
              <c:strCache>
                <c:ptCount val="1"/>
                <c:pt idx="0">
                  <c:v> Seattle Blvd SW - 2nd SW to 3rd S, 8" </c:v>
                </c:pt>
              </c:strCache>
            </c:strRef>
          </c:tx>
          <c:spPr>
            <a:solidFill>
              <a:schemeClr val="accent3">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Sheet1!$B$10:$P$10</c:f>
              <c:numCache>
                <c:formatCode>_("$"* #,##0_);_("$"* \(#,##0\);_("$"* "-"??_);_(@_)</c:formatCode>
                <c:ptCount val="15"/>
                <c:pt idx="0">
                  <c:v>0</c:v>
                </c:pt>
                <c:pt idx="1">
                  <c:v>0</c:v>
                </c:pt>
                <c:pt idx="2">
                  <c:v>0</c:v>
                </c:pt>
                <c:pt idx="3">
                  <c:v>0</c:v>
                </c:pt>
                <c:pt idx="4">
                  <c:v>192000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8-CF90-4B7B-A8BE-4A73F8720BE1}"/>
            </c:ext>
          </c:extLst>
        </c:ser>
        <c:ser>
          <c:idx val="9"/>
          <c:order val="9"/>
          <c:tx>
            <c:strRef>
              <c:f>Sheet1!$A$11</c:f>
              <c:strCache>
                <c:ptCount val="1"/>
                <c:pt idx="0">
                  <c:v> The Shire </c:v>
                </c:pt>
              </c:strCache>
            </c:strRef>
          </c:tx>
          <c:spPr>
            <a:solidFill>
              <a:schemeClr val="accent4">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Sheet1!$B$11:$P$11</c:f>
              <c:numCache>
                <c:formatCode>_("$"* #,##0_);_("$"* \(#,##0\);_("$"* "-"??_);_(@_)</c:formatCode>
                <c:ptCount val="15"/>
                <c:pt idx="0">
                  <c:v>0</c:v>
                </c:pt>
                <c:pt idx="1">
                  <c:v>0</c:v>
                </c:pt>
                <c:pt idx="2">
                  <c:v>0</c:v>
                </c:pt>
                <c:pt idx="3">
                  <c:v>0</c:v>
                </c:pt>
                <c:pt idx="4">
                  <c:v>0</c:v>
                </c:pt>
                <c:pt idx="5">
                  <c:v>0</c:v>
                </c:pt>
                <c:pt idx="6">
                  <c:v>0</c:v>
                </c:pt>
                <c:pt idx="7">
                  <c:v>0</c:v>
                </c:pt>
                <c:pt idx="8">
                  <c:v>0</c:v>
                </c:pt>
                <c:pt idx="9">
                  <c:v>389000</c:v>
                </c:pt>
                <c:pt idx="10">
                  <c:v>0</c:v>
                </c:pt>
                <c:pt idx="11">
                  <c:v>0</c:v>
                </c:pt>
                <c:pt idx="12">
                  <c:v>0</c:v>
                </c:pt>
                <c:pt idx="13">
                  <c:v>0</c:v>
                </c:pt>
                <c:pt idx="14">
                  <c:v>0</c:v>
                </c:pt>
              </c:numCache>
            </c:numRef>
          </c:val>
          <c:extLst>
            <c:ext xmlns:c16="http://schemas.microsoft.com/office/drawing/2014/chart" uri="{C3380CC4-5D6E-409C-BE32-E72D297353CC}">
              <c16:uniqueId val="{00000009-CF90-4B7B-A8BE-4A73F8720BE1}"/>
            </c:ext>
          </c:extLst>
        </c:ser>
        <c:ser>
          <c:idx val="10"/>
          <c:order val="10"/>
          <c:tx>
            <c:strRef>
              <c:f>Sheet1!$A$12</c:f>
              <c:strCache>
                <c:ptCount val="1"/>
                <c:pt idx="0">
                  <c:v> Water System Security </c:v>
                </c:pt>
              </c:strCache>
            </c:strRef>
          </c:tx>
          <c:spPr>
            <a:solidFill>
              <a:schemeClr val="accent5">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Sheet1!$B$12:$P$12</c:f>
              <c:numCache>
                <c:formatCode>_("$"* #,##0_);_("$"* \(#,##0\);_("$"* "-"??_);_(@_)</c:formatCode>
                <c:ptCount val="15"/>
                <c:pt idx="0">
                  <c:v>125000</c:v>
                </c:pt>
                <c:pt idx="1">
                  <c:v>0</c:v>
                </c:pt>
                <c:pt idx="2">
                  <c:v>0</c:v>
                </c:pt>
                <c:pt idx="3">
                  <c:v>0</c:v>
                </c:pt>
                <c:pt idx="4">
                  <c:v>0</c:v>
                </c:pt>
                <c:pt idx="5">
                  <c:v>125000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A-CF90-4B7B-A8BE-4A73F8720BE1}"/>
            </c:ext>
          </c:extLst>
        </c:ser>
        <c:ser>
          <c:idx val="11"/>
          <c:order val="11"/>
          <c:tx>
            <c:strRef>
              <c:f>Sheet1!$A$13</c:f>
              <c:strCache>
                <c:ptCount val="1"/>
                <c:pt idx="0">
                  <c:v> Wayne - St Paul to Milwaukee </c:v>
                </c:pt>
              </c:strCache>
            </c:strRef>
          </c:tx>
          <c:spPr>
            <a:solidFill>
              <a:schemeClr val="accent6">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Sheet1!$B$13:$P$13</c:f>
              <c:numCache>
                <c:formatCode>_("$"* #,##0_);_("$"* \(#,##0\);_("$"* "-"??_);_(@_)</c:formatCode>
                <c:ptCount val="15"/>
                <c:pt idx="0">
                  <c:v>0</c:v>
                </c:pt>
                <c:pt idx="1">
                  <c:v>0</c:v>
                </c:pt>
                <c:pt idx="2">
                  <c:v>0</c:v>
                </c:pt>
                <c:pt idx="3">
                  <c:v>0</c:v>
                </c:pt>
                <c:pt idx="4">
                  <c:v>0</c:v>
                </c:pt>
                <c:pt idx="5">
                  <c:v>0</c:v>
                </c:pt>
                <c:pt idx="6">
                  <c:v>0</c:v>
                </c:pt>
                <c:pt idx="7">
                  <c:v>238000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B-CF90-4B7B-A8BE-4A73F8720BE1}"/>
            </c:ext>
          </c:extLst>
        </c:ser>
        <c:ser>
          <c:idx val="12"/>
          <c:order val="12"/>
          <c:tx>
            <c:strRef>
              <c:f>Sheet1!$A$14</c:f>
              <c:strCache>
                <c:ptCount val="1"/>
                <c:pt idx="0">
                  <c:v> New Reservoir at Well Site </c:v>
                </c:pt>
              </c:strCache>
            </c:strRef>
          </c:tx>
          <c:spPr>
            <a:solidFill>
              <a:schemeClr val="accent1">
                <a:lumMod val="80000"/>
                <a:lumOff val="2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Sheet1!$B$14:$P$14</c:f>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1500000</c:v>
                </c:pt>
                <c:pt idx="12">
                  <c:v>0</c:v>
                </c:pt>
                <c:pt idx="13">
                  <c:v>0</c:v>
                </c:pt>
                <c:pt idx="14">
                  <c:v>0</c:v>
                </c:pt>
              </c:numCache>
            </c:numRef>
          </c:val>
          <c:extLst>
            <c:ext xmlns:c16="http://schemas.microsoft.com/office/drawing/2014/chart" uri="{C3380CC4-5D6E-409C-BE32-E72D297353CC}">
              <c16:uniqueId val="{0000000C-CF90-4B7B-A8BE-4A73F8720BE1}"/>
            </c:ext>
          </c:extLst>
        </c:ser>
        <c:ser>
          <c:idx val="13"/>
          <c:order val="13"/>
          <c:tx>
            <c:strRef>
              <c:f>Sheet1!$A$15</c:f>
              <c:strCache>
                <c:ptCount val="1"/>
                <c:pt idx="0">
                  <c:v>Others</c:v>
                </c:pt>
              </c:strCache>
            </c:strRef>
          </c:tx>
          <c:spPr>
            <a:solidFill>
              <a:schemeClr val="accent2">
                <a:lumMod val="80000"/>
                <a:lumOff val="2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Sheet1!$B$15:$P$15</c:f>
              <c:numCache>
                <c:formatCode>_("$"* #,##0_);_("$"* \(#,##0\);_("$"* "-"??_);_(@_)</c:formatCode>
                <c:ptCount val="15"/>
                <c:pt idx="0">
                  <c:v>0</c:v>
                </c:pt>
                <c:pt idx="1">
                  <c:v>225000</c:v>
                </c:pt>
                <c:pt idx="2">
                  <c:v>0</c:v>
                </c:pt>
                <c:pt idx="3">
                  <c:v>25000</c:v>
                </c:pt>
                <c:pt idx="4">
                  <c:v>25000</c:v>
                </c:pt>
                <c:pt idx="5">
                  <c:v>50000</c:v>
                </c:pt>
                <c:pt idx="6">
                  <c:v>50000</c:v>
                </c:pt>
                <c:pt idx="7">
                  <c:v>0</c:v>
                </c:pt>
                <c:pt idx="8">
                  <c:v>0</c:v>
                </c:pt>
                <c:pt idx="9">
                  <c:v>150000</c:v>
                </c:pt>
                <c:pt idx="10">
                  <c:v>0</c:v>
                </c:pt>
                <c:pt idx="11">
                  <c:v>0</c:v>
                </c:pt>
                <c:pt idx="12">
                  <c:v>0</c:v>
                </c:pt>
                <c:pt idx="13">
                  <c:v>0</c:v>
                </c:pt>
                <c:pt idx="14">
                  <c:v>0</c:v>
                </c:pt>
              </c:numCache>
            </c:numRef>
          </c:val>
          <c:extLst>
            <c:ext xmlns:c16="http://schemas.microsoft.com/office/drawing/2014/chart" uri="{C3380CC4-5D6E-409C-BE32-E72D297353CC}">
              <c16:uniqueId val="{0000000D-CF90-4B7B-A8BE-4A73F8720BE1}"/>
            </c:ext>
          </c:extLst>
        </c:ser>
        <c:dLbls>
          <c:showLegendKey val="0"/>
          <c:showVal val="0"/>
          <c:showCatName val="0"/>
          <c:showSerName val="0"/>
          <c:showPercent val="0"/>
          <c:showBubbleSize val="0"/>
        </c:dLbls>
        <c:gapWidth val="50"/>
        <c:overlap val="100"/>
        <c:axId val="387027992"/>
        <c:axId val="387028320"/>
      </c:barChart>
      <c:catAx>
        <c:axId val="387027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7028320"/>
        <c:crosses val="autoZero"/>
        <c:auto val="1"/>
        <c:lblAlgn val="ctr"/>
        <c:lblOffset val="100"/>
        <c:noMultiLvlLbl val="0"/>
      </c:catAx>
      <c:valAx>
        <c:axId val="38702832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7027992"/>
        <c:crosses val="autoZero"/>
        <c:crossBetween val="between"/>
      </c:valAx>
      <c:spPr>
        <a:noFill/>
        <a:ln>
          <a:noFill/>
        </a:ln>
        <a:effectLst/>
      </c:spPr>
    </c:plotArea>
    <c:legend>
      <c:legendPos val="b"/>
      <c:layout>
        <c:manualLayout>
          <c:xMode val="edge"/>
          <c:yMode val="edge"/>
          <c:x val="4.4098292061318427E-2"/>
          <c:y val="0.67991394825646789"/>
          <c:w val="0.91824463970989134"/>
          <c:h val="0.3200860517435320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Water</c:v>
                </c:pt>
              </c:strCache>
            </c:strRef>
          </c:tx>
          <c:spPr>
            <a:solidFill>
              <a:schemeClr val="accent1"/>
            </a:solidFill>
            <a:ln>
              <a:noFill/>
            </a:ln>
            <a:effectLst/>
          </c:spPr>
          <c:invertIfNegative val="0"/>
          <c:cat>
            <c:strRef>
              <c:f>Sheet1!$A$2:$A$13</c:f>
              <c:strCache>
                <c:ptCount val="12"/>
                <c:pt idx="0">
                  <c:v>Algona</c:v>
                </c:pt>
                <c:pt idx="1">
                  <c:v>Orting</c:v>
                </c:pt>
                <c:pt idx="2">
                  <c:v>Sumner</c:v>
                </c:pt>
                <c:pt idx="3">
                  <c:v>Fircrest</c:v>
                </c:pt>
                <c:pt idx="4">
                  <c:v>Duvall</c:v>
                </c:pt>
                <c:pt idx="5">
                  <c:v>Pacific 2021 (current)</c:v>
                </c:pt>
                <c:pt idx="6">
                  <c:v>Pacific 2022 (Inflation)</c:v>
                </c:pt>
                <c:pt idx="7">
                  <c:v>Pacific 2022 (Alt 4)</c:v>
                </c:pt>
                <c:pt idx="8">
                  <c:v>Pacific 2022 (Alt 2)</c:v>
                </c:pt>
                <c:pt idx="9">
                  <c:v>Pacific 2022 (Alt 3)</c:v>
                </c:pt>
                <c:pt idx="10">
                  <c:v>Pacific 2022 (Alt 1)</c:v>
                </c:pt>
                <c:pt idx="11">
                  <c:v>North Bend</c:v>
                </c:pt>
              </c:strCache>
            </c:strRef>
          </c:cat>
          <c:val>
            <c:numRef>
              <c:f>Sheet1!$B$2:$B$13</c:f>
              <c:numCache>
                <c:formatCode>_("$"* #,##0.00_);_("$"* \(#,##0.00\);_("$"* "-"??_);_(@_)</c:formatCode>
                <c:ptCount val="12"/>
                <c:pt idx="0">
                  <c:v>40.39</c:v>
                </c:pt>
                <c:pt idx="1">
                  <c:v>49.21</c:v>
                </c:pt>
                <c:pt idx="2">
                  <c:v>39.97</c:v>
                </c:pt>
                <c:pt idx="3">
                  <c:v>27.21</c:v>
                </c:pt>
                <c:pt idx="4">
                  <c:v>54.91</c:v>
                </c:pt>
                <c:pt idx="5">
                  <c:v>49.5</c:v>
                </c:pt>
                <c:pt idx="6">
                  <c:v>54.089986500000002</c:v>
                </c:pt>
                <c:pt idx="7">
                  <c:v>55.440000000000005</c:v>
                </c:pt>
                <c:pt idx="8">
                  <c:v>55.440000000000005</c:v>
                </c:pt>
                <c:pt idx="9">
                  <c:v>56.924999999999997</c:v>
                </c:pt>
                <c:pt idx="10">
                  <c:v>59.4</c:v>
                </c:pt>
                <c:pt idx="11">
                  <c:v>55.832081219285399</c:v>
                </c:pt>
              </c:numCache>
            </c:numRef>
          </c:val>
          <c:extLst>
            <c:ext xmlns:c16="http://schemas.microsoft.com/office/drawing/2014/chart" uri="{C3380CC4-5D6E-409C-BE32-E72D297353CC}">
              <c16:uniqueId val="{00000000-A57F-4138-88CE-B615571277F2}"/>
            </c:ext>
          </c:extLst>
        </c:ser>
        <c:ser>
          <c:idx val="1"/>
          <c:order val="1"/>
          <c:tx>
            <c:strRef>
              <c:f>Sheet1!$C$1</c:f>
              <c:strCache>
                <c:ptCount val="1"/>
                <c:pt idx="0">
                  <c:v>Sewer - City</c:v>
                </c:pt>
              </c:strCache>
            </c:strRef>
          </c:tx>
          <c:spPr>
            <a:solidFill>
              <a:schemeClr val="accent2"/>
            </a:solidFill>
            <a:ln>
              <a:noFill/>
            </a:ln>
            <a:effectLst/>
          </c:spPr>
          <c:invertIfNegative val="0"/>
          <c:cat>
            <c:strRef>
              <c:f>Sheet1!$A$2:$A$13</c:f>
              <c:strCache>
                <c:ptCount val="12"/>
                <c:pt idx="0">
                  <c:v>Algona</c:v>
                </c:pt>
                <c:pt idx="1">
                  <c:v>Orting</c:v>
                </c:pt>
                <c:pt idx="2">
                  <c:v>Sumner</c:v>
                </c:pt>
                <c:pt idx="3">
                  <c:v>Fircrest</c:v>
                </c:pt>
                <c:pt idx="4">
                  <c:v>Duvall</c:v>
                </c:pt>
                <c:pt idx="5">
                  <c:v>Pacific 2021 (current)</c:v>
                </c:pt>
                <c:pt idx="6">
                  <c:v>Pacific 2022 (Inflation)</c:v>
                </c:pt>
                <c:pt idx="7">
                  <c:v>Pacific 2022 (Alt 4)</c:v>
                </c:pt>
                <c:pt idx="8">
                  <c:v>Pacific 2022 (Alt 2)</c:v>
                </c:pt>
                <c:pt idx="9">
                  <c:v>Pacific 2022 (Alt 3)</c:v>
                </c:pt>
                <c:pt idx="10">
                  <c:v>Pacific 2022 (Alt 1)</c:v>
                </c:pt>
                <c:pt idx="11">
                  <c:v>North Bend</c:v>
                </c:pt>
              </c:strCache>
            </c:strRef>
          </c:cat>
          <c:val>
            <c:numRef>
              <c:f>Sheet1!$C$2:$C$13</c:f>
              <c:numCache>
                <c:formatCode>_("$"* #,##0.00_);_("$"* \(#,##0.00\);_("$"* "-"??_);_(@_)</c:formatCode>
                <c:ptCount val="12"/>
                <c:pt idx="0">
                  <c:v>20.65</c:v>
                </c:pt>
                <c:pt idx="1">
                  <c:v>56.66</c:v>
                </c:pt>
                <c:pt idx="2">
                  <c:v>74.05</c:v>
                </c:pt>
                <c:pt idx="3">
                  <c:v>41.7</c:v>
                </c:pt>
                <c:pt idx="4">
                  <c:v>79.11</c:v>
                </c:pt>
                <c:pt idx="5">
                  <c:v>35.25</c:v>
                </c:pt>
                <c:pt idx="6">
                  <c:v>38.518626750000003</c:v>
                </c:pt>
                <c:pt idx="7">
                  <c:v>40.19</c:v>
                </c:pt>
                <c:pt idx="8">
                  <c:v>42.3</c:v>
                </c:pt>
                <c:pt idx="9">
                  <c:v>41.24</c:v>
                </c:pt>
                <c:pt idx="10">
                  <c:v>42.3</c:v>
                </c:pt>
                <c:pt idx="11">
                  <c:v>160.35</c:v>
                </c:pt>
              </c:numCache>
            </c:numRef>
          </c:val>
          <c:extLst>
            <c:ext xmlns:c16="http://schemas.microsoft.com/office/drawing/2014/chart" uri="{C3380CC4-5D6E-409C-BE32-E72D297353CC}">
              <c16:uniqueId val="{00000001-A57F-4138-88CE-B615571277F2}"/>
            </c:ext>
          </c:extLst>
        </c:ser>
        <c:ser>
          <c:idx val="2"/>
          <c:order val="2"/>
          <c:tx>
            <c:strRef>
              <c:f>Sheet1!$D$1</c:f>
              <c:strCache>
                <c:ptCount val="1"/>
                <c:pt idx="0">
                  <c:v>Sewer - Treatment</c:v>
                </c:pt>
              </c:strCache>
            </c:strRef>
          </c:tx>
          <c:spPr>
            <a:solidFill>
              <a:schemeClr val="accent3"/>
            </a:solidFill>
            <a:ln>
              <a:noFill/>
            </a:ln>
            <a:effectLst/>
          </c:spPr>
          <c:invertIfNegative val="0"/>
          <c:cat>
            <c:strRef>
              <c:f>Sheet1!$A$2:$A$13</c:f>
              <c:strCache>
                <c:ptCount val="12"/>
                <c:pt idx="0">
                  <c:v>Algona</c:v>
                </c:pt>
                <c:pt idx="1">
                  <c:v>Orting</c:v>
                </c:pt>
                <c:pt idx="2">
                  <c:v>Sumner</c:v>
                </c:pt>
                <c:pt idx="3">
                  <c:v>Fircrest</c:v>
                </c:pt>
                <c:pt idx="4">
                  <c:v>Duvall</c:v>
                </c:pt>
                <c:pt idx="5">
                  <c:v>Pacific 2021 (current)</c:v>
                </c:pt>
                <c:pt idx="6">
                  <c:v>Pacific 2022 (Inflation)</c:v>
                </c:pt>
                <c:pt idx="7">
                  <c:v>Pacific 2022 (Alt 4)</c:v>
                </c:pt>
                <c:pt idx="8">
                  <c:v>Pacific 2022 (Alt 2)</c:v>
                </c:pt>
                <c:pt idx="9">
                  <c:v>Pacific 2022 (Alt 3)</c:v>
                </c:pt>
                <c:pt idx="10">
                  <c:v>Pacific 2022 (Alt 1)</c:v>
                </c:pt>
                <c:pt idx="11">
                  <c:v>North Bend</c:v>
                </c:pt>
              </c:strCache>
            </c:strRef>
          </c:cat>
          <c:val>
            <c:numRef>
              <c:f>Sheet1!$D$2:$D$13</c:f>
              <c:numCache>
                <c:formatCode>General</c:formatCode>
                <c:ptCount val="12"/>
                <c:pt idx="0" formatCode="_(&quot;$&quot;* #,##0.00_);_(&quot;$&quot;* \(#,##0.00\);_(&quot;$&quot;* &quot;-&quot;??_);_(@_)">
                  <c:v>47.37</c:v>
                </c:pt>
                <c:pt idx="3" formatCode="_(&quot;$&quot;* #,##0.00_);_(&quot;$&quot;* \(#,##0.00\);_(&quot;$&quot;* &quot;-&quot;??_);_(@_)">
                  <c:v>33.9</c:v>
                </c:pt>
                <c:pt idx="5" formatCode="_(&quot;$&quot;* #,##0.00_);_(&quot;$&quot;* \(#,##0.00\);_(&quot;$&quot;* &quot;-&quot;??_);_(@_)">
                  <c:v>47.37</c:v>
                </c:pt>
                <c:pt idx="6" formatCode="_(&quot;$&quot;* #,##0.00_);_(&quot;$&quot;* \(#,##0.00\);_(&quot;$&quot;* &quot;-&quot;??_);_(@_)">
                  <c:v>49.74</c:v>
                </c:pt>
                <c:pt idx="7" formatCode="_(&quot;$&quot;* #,##0.00_);_(&quot;$&quot;* \(#,##0.00\);_(&quot;$&quot;* &quot;-&quot;??_);_(@_)">
                  <c:v>49.74</c:v>
                </c:pt>
                <c:pt idx="8" formatCode="_(&quot;$&quot;* #,##0.00_);_(&quot;$&quot;* \(#,##0.00\);_(&quot;$&quot;* &quot;-&quot;??_);_(@_)">
                  <c:v>49.74</c:v>
                </c:pt>
                <c:pt idx="9" formatCode="_(&quot;$&quot;* #,##0.00_);_(&quot;$&quot;* \(#,##0.00\);_(&quot;$&quot;* &quot;-&quot;??_);_(@_)">
                  <c:v>49.74</c:v>
                </c:pt>
                <c:pt idx="10" formatCode="_(&quot;$&quot;* #,##0.00_);_(&quot;$&quot;* \(#,##0.00\);_(&quot;$&quot;* &quot;-&quot;??_);_(@_)">
                  <c:v>49.74</c:v>
                </c:pt>
              </c:numCache>
            </c:numRef>
          </c:val>
          <c:extLst>
            <c:ext xmlns:c16="http://schemas.microsoft.com/office/drawing/2014/chart" uri="{C3380CC4-5D6E-409C-BE32-E72D297353CC}">
              <c16:uniqueId val="{00000002-A57F-4138-88CE-B615571277F2}"/>
            </c:ext>
          </c:extLst>
        </c:ser>
        <c:ser>
          <c:idx val="3"/>
          <c:order val="3"/>
          <c:tx>
            <c:strRef>
              <c:f>Sheet1!$E$1</c:f>
              <c:strCache>
                <c:ptCount val="1"/>
                <c:pt idx="0">
                  <c:v>Storm</c:v>
                </c:pt>
              </c:strCache>
            </c:strRef>
          </c:tx>
          <c:spPr>
            <a:solidFill>
              <a:schemeClr val="accent4"/>
            </a:solidFill>
            <a:ln>
              <a:noFill/>
            </a:ln>
            <a:effectLst/>
          </c:spPr>
          <c:invertIfNegative val="0"/>
          <c:cat>
            <c:strRef>
              <c:f>Sheet1!$A$2:$A$13</c:f>
              <c:strCache>
                <c:ptCount val="12"/>
                <c:pt idx="0">
                  <c:v>Algona</c:v>
                </c:pt>
                <c:pt idx="1">
                  <c:v>Orting</c:v>
                </c:pt>
                <c:pt idx="2">
                  <c:v>Sumner</c:v>
                </c:pt>
                <c:pt idx="3">
                  <c:v>Fircrest</c:v>
                </c:pt>
                <c:pt idx="4">
                  <c:v>Duvall</c:v>
                </c:pt>
                <c:pt idx="5">
                  <c:v>Pacific 2021 (current)</c:v>
                </c:pt>
                <c:pt idx="6">
                  <c:v>Pacific 2022 (Inflation)</c:v>
                </c:pt>
                <c:pt idx="7">
                  <c:v>Pacific 2022 (Alt 4)</c:v>
                </c:pt>
                <c:pt idx="8">
                  <c:v>Pacific 2022 (Alt 2)</c:v>
                </c:pt>
                <c:pt idx="9">
                  <c:v>Pacific 2022 (Alt 3)</c:v>
                </c:pt>
                <c:pt idx="10">
                  <c:v>Pacific 2022 (Alt 1)</c:v>
                </c:pt>
                <c:pt idx="11">
                  <c:v>North Bend</c:v>
                </c:pt>
              </c:strCache>
            </c:strRef>
          </c:cat>
          <c:val>
            <c:numRef>
              <c:f>Sheet1!$E$2:$E$13</c:f>
              <c:numCache>
                <c:formatCode>_("$"* #,##0.00_);_("$"* \(#,##0.00\);_("$"* "-"??_);_(@_)</c:formatCode>
                <c:ptCount val="12"/>
                <c:pt idx="0">
                  <c:v>15.5</c:v>
                </c:pt>
                <c:pt idx="1">
                  <c:v>22.71</c:v>
                </c:pt>
                <c:pt idx="2">
                  <c:v>16.82</c:v>
                </c:pt>
                <c:pt idx="3">
                  <c:v>34.5</c:v>
                </c:pt>
                <c:pt idx="4">
                  <c:v>21.46</c:v>
                </c:pt>
                <c:pt idx="5">
                  <c:v>23.82</c:v>
                </c:pt>
                <c:pt idx="6">
                  <c:v>26.02875714</c:v>
                </c:pt>
                <c:pt idx="7">
                  <c:v>24.65</c:v>
                </c:pt>
                <c:pt idx="8">
                  <c:v>24.653699999999997</c:v>
                </c:pt>
                <c:pt idx="9">
                  <c:v>24.653699999999997</c:v>
                </c:pt>
                <c:pt idx="10">
                  <c:v>24.653699999999997</c:v>
                </c:pt>
                <c:pt idx="11">
                  <c:v>12.36</c:v>
                </c:pt>
              </c:numCache>
            </c:numRef>
          </c:val>
          <c:extLst>
            <c:ext xmlns:c16="http://schemas.microsoft.com/office/drawing/2014/chart" uri="{C3380CC4-5D6E-409C-BE32-E72D297353CC}">
              <c16:uniqueId val="{00000009-A57F-4138-88CE-B615571277F2}"/>
            </c:ext>
          </c:extLst>
        </c:ser>
        <c:dLbls>
          <c:showLegendKey val="0"/>
          <c:showVal val="0"/>
          <c:showCatName val="0"/>
          <c:showSerName val="0"/>
          <c:showPercent val="0"/>
          <c:showBubbleSize val="0"/>
        </c:dLbls>
        <c:gapWidth val="150"/>
        <c:overlap val="100"/>
        <c:axId val="738890536"/>
        <c:axId val="738886600"/>
      </c:barChart>
      <c:lineChart>
        <c:grouping val="standard"/>
        <c:varyColors val="0"/>
        <c:ser>
          <c:idx val="4"/>
          <c:order val="4"/>
          <c:tx>
            <c:strRef>
              <c:f>Sheet1!$F$1</c:f>
              <c:strCache>
                <c:ptCount val="1"/>
                <c:pt idx="0">
                  <c:v>Total</c:v>
                </c:pt>
              </c:strCache>
            </c:strRef>
          </c:tx>
          <c:spPr>
            <a:ln w="28575" cap="rnd">
              <a:noFill/>
              <a:round/>
            </a:ln>
            <a:effectLst/>
          </c:spPr>
          <c:marker>
            <c:symbol val="none"/>
          </c:marker>
          <c:dLbls>
            <c:spPr>
              <a:noFill/>
              <a:ln>
                <a:noFill/>
              </a:ln>
              <a:effectLst/>
            </c:spPr>
            <c:txPr>
              <a:bodyPr rot="0" spcFirstLastPara="1" vertOverflow="ellipsis" vert="horz" wrap="square" lIns="38100" tIns="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Algona</c:v>
                </c:pt>
                <c:pt idx="1">
                  <c:v>Orting</c:v>
                </c:pt>
                <c:pt idx="2">
                  <c:v>Sumner</c:v>
                </c:pt>
                <c:pt idx="3">
                  <c:v>Fircrest</c:v>
                </c:pt>
                <c:pt idx="4">
                  <c:v>Duvall</c:v>
                </c:pt>
                <c:pt idx="5">
                  <c:v>Pacific 2021 (current)</c:v>
                </c:pt>
                <c:pt idx="6">
                  <c:v>Pacific 2022 (Inflation)</c:v>
                </c:pt>
                <c:pt idx="7">
                  <c:v>Pacific 2022 (Alt 4)</c:v>
                </c:pt>
                <c:pt idx="8">
                  <c:v>Pacific 2022 (Alt 2)</c:v>
                </c:pt>
                <c:pt idx="9">
                  <c:v>Pacific 2022 (Alt 3)</c:v>
                </c:pt>
                <c:pt idx="10">
                  <c:v>Pacific 2022 (Alt 1)</c:v>
                </c:pt>
                <c:pt idx="11">
                  <c:v>North Bend</c:v>
                </c:pt>
              </c:strCache>
            </c:strRef>
          </c:cat>
          <c:val>
            <c:numRef>
              <c:f>Sheet1!$F$2:$F$13</c:f>
              <c:numCache>
                <c:formatCode>_("$"* #,##0.00_);_("$"* \(#,##0.00\);_("$"* "-"??_);_(@_)</c:formatCode>
                <c:ptCount val="12"/>
                <c:pt idx="0">
                  <c:v>123.91</c:v>
                </c:pt>
                <c:pt idx="1">
                  <c:v>128.58000000000001</c:v>
                </c:pt>
                <c:pt idx="2">
                  <c:v>130.84</c:v>
                </c:pt>
                <c:pt idx="3">
                  <c:v>137.31</c:v>
                </c:pt>
                <c:pt idx="4">
                  <c:v>155.47999999999999</c:v>
                </c:pt>
                <c:pt idx="5">
                  <c:v>155.94</c:v>
                </c:pt>
                <c:pt idx="6">
                  <c:v>168.37737039000001</c:v>
                </c:pt>
                <c:pt idx="7">
                  <c:v>170.02</c:v>
                </c:pt>
                <c:pt idx="8">
                  <c:v>172.1337</c:v>
                </c:pt>
                <c:pt idx="9">
                  <c:v>172.55869999999999</c:v>
                </c:pt>
                <c:pt idx="10">
                  <c:v>176.09369999999998</c:v>
                </c:pt>
                <c:pt idx="11">
                  <c:v>228.54208121928542</c:v>
                </c:pt>
              </c:numCache>
            </c:numRef>
          </c:val>
          <c:smooth val="0"/>
          <c:extLst>
            <c:ext xmlns:c16="http://schemas.microsoft.com/office/drawing/2014/chart" uri="{C3380CC4-5D6E-409C-BE32-E72D297353CC}">
              <c16:uniqueId val="{0000000A-A57F-4138-88CE-B615571277F2}"/>
            </c:ext>
          </c:extLst>
        </c:ser>
        <c:dLbls>
          <c:showLegendKey val="0"/>
          <c:showVal val="0"/>
          <c:showCatName val="0"/>
          <c:showSerName val="0"/>
          <c:showPercent val="0"/>
          <c:showBubbleSize val="0"/>
        </c:dLbls>
        <c:marker val="1"/>
        <c:smooth val="0"/>
        <c:axId val="738890536"/>
        <c:axId val="738886600"/>
      </c:lineChart>
      <c:catAx>
        <c:axId val="738890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8886600"/>
        <c:crosses val="autoZero"/>
        <c:auto val="1"/>
        <c:lblAlgn val="ctr"/>
        <c:lblOffset val="100"/>
        <c:noMultiLvlLbl val="0"/>
      </c:catAx>
      <c:valAx>
        <c:axId val="73888660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889053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Water</a:t>
            </a:r>
            <a:r>
              <a:rPr lang="en-US" baseline="0" dirty="0"/>
              <a:t> Utility – Proposed Revenue Bond Issuances ($5.5M)</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Revenue Bonds</c:v>
                </c:pt>
              </c:strCache>
            </c:strRef>
          </c:tx>
          <c:spPr>
            <a:solidFill>
              <a:schemeClr val="accent1"/>
            </a:solidFill>
            <a:ln>
              <a:noFill/>
            </a:ln>
            <a:effectLst/>
          </c:spPr>
          <c:invertIfNegative val="0"/>
          <c:cat>
            <c:numRef>
              <c:f>Sheet1!$A$2:$A$16</c:f>
              <c:numCache>
                <c:formatCode>General</c:formatCod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numCache>
            </c:numRef>
          </c:cat>
          <c:val>
            <c:numRef>
              <c:f>Sheet1!$B$2:$B$16</c:f>
              <c:numCache>
                <c:formatCode>General</c:formatCode>
                <c:ptCount val="15"/>
                <c:pt idx="0">
                  <c:v>0</c:v>
                </c:pt>
                <c:pt idx="1">
                  <c:v>1100000</c:v>
                </c:pt>
                <c:pt idx="2">
                  <c:v>0</c:v>
                </c:pt>
                <c:pt idx="3">
                  <c:v>0</c:v>
                </c:pt>
                <c:pt idx="4">
                  <c:v>1300000</c:v>
                </c:pt>
                <c:pt idx="5">
                  <c:v>0</c:v>
                </c:pt>
                <c:pt idx="6">
                  <c:v>0</c:v>
                </c:pt>
                <c:pt idx="7">
                  <c:v>1600000</c:v>
                </c:pt>
                <c:pt idx="8">
                  <c:v>0</c:v>
                </c:pt>
                <c:pt idx="9">
                  <c:v>0</c:v>
                </c:pt>
                <c:pt idx="10">
                  <c:v>0</c:v>
                </c:pt>
                <c:pt idx="11">
                  <c:v>1500000</c:v>
                </c:pt>
                <c:pt idx="12">
                  <c:v>0</c:v>
                </c:pt>
                <c:pt idx="13">
                  <c:v>0</c:v>
                </c:pt>
                <c:pt idx="14">
                  <c:v>0</c:v>
                </c:pt>
              </c:numCache>
            </c:numRef>
          </c:val>
          <c:extLst>
            <c:ext xmlns:c16="http://schemas.microsoft.com/office/drawing/2014/chart" uri="{C3380CC4-5D6E-409C-BE32-E72D297353CC}">
              <c16:uniqueId val="{00000000-09CD-4A7D-BB21-BD8B2BCCFFF8}"/>
            </c:ext>
          </c:extLst>
        </c:ser>
        <c:dLbls>
          <c:showLegendKey val="0"/>
          <c:showVal val="0"/>
          <c:showCatName val="0"/>
          <c:showSerName val="0"/>
          <c:showPercent val="0"/>
          <c:showBubbleSize val="0"/>
        </c:dLbls>
        <c:gapWidth val="50"/>
        <c:overlap val="100"/>
        <c:axId val="1641620847"/>
        <c:axId val="1641624175"/>
      </c:barChart>
      <c:catAx>
        <c:axId val="164162084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1624175"/>
        <c:crosses val="autoZero"/>
        <c:auto val="1"/>
        <c:lblAlgn val="ctr"/>
        <c:lblOffset val="100"/>
        <c:noMultiLvlLbl val="0"/>
      </c:catAx>
      <c:valAx>
        <c:axId val="1641624175"/>
        <c:scaling>
          <c:orientation val="minMax"/>
          <c:max val="2000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1620847"/>
        <c:crosses val="autoZero"/>
        <c:crossBetween val="between"/>
        <c:majorUnit val="25000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Water Utility – 5 Year Forecast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4"/>
          <c:order val="2"/>
          <c:tx>
            <c:strRef>
              <c:f>Sheet1!$A$8</c:f>
              <c:strCache>
                <c:ptCount val="1"/>
                <c:pt idx="0">
                  <c:v>Cash Operating Expenses</c:v>
                </c:pt>
              </c:strCache>
            </c:strRef>
          </c:tx>
          <c:spPr>
            <a:solidFill>
              <a:schemeClr val="accent5"/>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Sheet1!$B$8:$G$8</c:f>
              <c:numCache>
                <c:formatCode>_(* #,##0_);_(* \(#,##0\);_(* "-"??_);_(@_)</c:formatCode>
                <c:ptCount val="6"/>
                <c:pt idx="0">
                  <c:v>1582531.78</c:v>
                </c:pt>
                <c:pt idx="1">
                  <c:v>1551294.0067500002</c:v>
                </c:pt>
                <c:pt idx="2">
                  <c:v>1600350.4225347503</c:v>
                </c:pt>
                <c:pt idx="3">
                  <c:v>1651429.0840208314</c:v>
                </c:pt>
                <c:pt idx="4">
                  <c:v>1704623.5994916828</c:v>
                </c:pt>
                <c:pt idx="5">
                  <c:v>1760032.3088628873</c:v>
                </c:pt>
              </c:numCache>
            </c:numRef>
          </c:val>
          <c:extLst>
            <c:ext xmlns:c16="http://schemas.microsoft.com/office/drawing/2014/chart" uri="{C3380CC4-5D6E-409C-BE32-E72D297353CC}">
              <c16:uniqueId val="{00000000-6399-487C-886D-D87AFB7F320E}"/>
            </c:ext>
          </c:extLst>
        </c:ser>
        <c:ser>
          <c:idx val="2"/>
          <c:order val="3"/>
          <c:tx>
            <c:strRef>
              <c:f>Sheet1!$A$4</c:f>
              <c:strCache>
                <c:ptCount val="1"/>
                <c:pt idx="0">
                  <c:v>Rate-Funded Capital</c:v>
                </c:pt>
              </c:strCache>
            </c:strRef>
          </c:tx>
          <c:spPr>
            <a:solidFill>
              <a:schemeClr val="accent3"/>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Sheet1!$B$4:$G$4</c:f>
              <c:numCache>
                <c:formatCode>_(* #,##0_);_(* \(#,##0\);_(* "-"??_);_(@_)</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1-6399-487C-886D-D87AFB7F320E}"/>
            </c:ext>
          </c:extLst>
        </c:ser>
        <c:ser>
          <c:idx val="3"/>
          <c:order val="4"/>
          <c:tx>
            <c:strRef>
              <c:f>Sheet1!$A$5</c:f>
              <c:strCache>
                <c:ptCount val="1"/>
                <c:pt idx="0">
                  <c:v>Debt Service Coverage</c:v>
                </c:pt>
              </c:strCache>
            </c:strRef>
          </c:tx>
          <c:spPr>
            <a:solidFill>
              <a:schemeClr val="accent4"/>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Sheet1!$B$5:$G$5</c:f>
              <c:numCache>
                <c:formatCode>_(* #,##0_);_(* \(#,##0\);_(* "-"??_);_(@_)</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2-6399-487C-886D-D87AFB7F320E}"/>
            </c:ext>
          </c:extLst>
        </c:ser>
        <c:ser>
          <c:idx val="5"/>
          <c:order val="5"/>
          <c:tx>
            <c:strRef>
              <c:f>Sheet1!$A$6</c:f>
              <c:strCache>
                <c:ptCount val="1"/>
                <c:pt idx="0">
                  <c:v>Existing Debt Service</c:v>
                </c:pt>
              </c:strCache>
            </c:strRef>
          </c:tx>
          <c:spPr>
            <a:solidFill>
              <a:schemeClr val="accent6"/>
            </a:solidFill>
            <a:ln>
              <a:noFill/>
            </a:ln>
            <a:effectLst/>
          </c:spPr>
          <c:invertIfNegative val="0"/>
          <c:val>
            <c:numRef>
              <c:f>Sheet1!$B$6:$G$6</c:f>
              <c:numCache>
                <c:formatCode>_(* #,##0_);_(* \(#,##0\);_(* "-"??_);_(@_)</c:formatCode>
                <c:ptCount val="6"/>
                <c:pt idx="0">
                  <c:v>506454.255</c:v>
                </c:pt>
                <c:pt idx="1">
                  <c:v>502268.09499999997</c:v>
                </c:pt>
                <c:pt idx="2">
                  <c:v>364325.26</c:v>
                </c:pt>
                <c:pt idx="3">
                  <c:v>363441.88</c:v>
                </c:pt>
                <c:pt idx="4">
                  <c:v>362382.07500000001</c:v>
                </c:pt>
                <c:pt idx="5">
                  <c:v>362145.88500000001</c:v>
                </c:pt>
              </c:numCache>
            </c:numRef>
          </c:val>
          <c:extLst>
            <c:ext xmlns:c16="http://schemas.microsoft.com/office/drawing/2014/chart" uri="{C3380CC4-5D6E-409C-BE32-E72D297353CC}">
              <c16:uniqueId val="{00000001-DFFC-4F66-A06C-168070AC0CE5}"/>
            </c:ext>
          </c:extLst>
        </c:ser>
        <c:ser>
          <c:idx val="6"/>
          <c:order val="6"/>
          <c:tx>
            <c:strRef>
              <c:f>Sheet1!$A$7</c:f>
              <c:strCache>
                <c:ptCount val="1"/>
                <c:pt idx="0">
                  <c:v>New Debt Service</c:v>
                </c:pt>
              </c:strCache>
            </c:strRef>
          </c:tx>
          <c:spPr>
            <a:solidFill>
              <a:schemeClr val="accent1">
                <a:lumMod val="60000"/>
              </a:schemeClr>
            </a:solidFill>
            <a:ln>
              <a:noFill/>
            </a:ln>
            <a:effectLst/>
          </c:spPr>
          <c:invertIfNegative val="0"/>
          <c:val>
            <c:numRef>
              <c:f>Sheet1!$B$7:$G$7</c:f>
              <c:numCache>
                <c:formatCode>_(* #,##0_);_(* \(#,##0\);_(* "-"??_);_(@_)</c:formatCode>
                <c:ptCount val="6"/>
                <c:pt idx="0">
                  <c:v>0</c:v>
                </c:pt>
                <c:pt idx="1">
                  <c:v>56204.931807622539</c:v>
                </c:pt>
                <c:pt idx="2">
                  <c:v>56204.931807622539</c:v>
                </c:pt>
                <c:pt idx="3">
                  <c:v>124453.77757402134</c:v>
                </c:pt>
                <c:pt idx="4">
                  <c:v>124453.77757402134</c:v>
                </c:pt>
                <c:pt idx="5">
                  <c:v>204746.53729919638</c:v>
                </c:pt>
              </c:numCache>
            </c:numRef>
          </c:val>
          <c:extLst>
            <c:ext xmlns:c16="http://schemas.microsoft.com/office/drawing/2014/chart" uri="{C3380CC4-5D6E-409C-BE32-E72D297353CC}">
              <c16:uniqueId val="{00000002-DFFC-4F66-A06C-168070AC0CE5}"/>
            </c:ext>
          </c:extLst>
        </c:ser>
        <c:dLbls>
          <c:showLegendKey val="0"/>
          <c:showVal val="0"/>
          <c:showCatName val="0"/>
          <c:showSerName val="0"/>
          <c:showPercent val="0"/>
          <c:showBubbleSize val="0"/>
        </c:dLbls>
        <c:gapWidth val="50"/>
        <c:overlap val="100"/>
        <c:axId val="379759320"/>
        <c:axId val="379759648"/>
      </c:barChart>
      <c:lineChart>
        <c:grouping val="standard"/>
        <c:varyColors val="0"/>
        <c:ser>
          <c:idx val="0"/>
          <c:order val="0"/>
          <c:tx>
            <c:strRef>
              <c:f>Sheet1!$A$2</c:f>
              <c:strCache>
                <c:ptCount val="1"/>
                <c:pt idx="0">
                  <c:v>Revenue Before Increase</c:v>
                </c:pt>
              </c:strCache>
            </c:strRef>
          </c:tx>
          <c:spPr>
            <a:ln w="28575" cap="rnd">
              <a:solidFill>
                <a:schemeClr val="tx1"/>
              </a:solidFill>
              <a:round/>
            </a:ln>
            <a:effectLst/>
          </c:spPr>
          <c:marker>
            <c:symbol val="none"/>
          </c:marker>
          <c:cat>
            <c:strRef>
              <c:f>Sheet1!$B$1:$G$1</c:f>
              <c:strCache>
                <c:ptCount val="6"/>
                <c:pt idx="0">
                  <c:v>2021</c:v>
                </c:pt>
                <c:pt idx="1">
                  <c:v>2022</c:v>
                </c:pt>
                <c:pt idx="2">
                  <c:v>2023</c:v>
                </c:pt>
                <c:pt idx="3">
                  <c:v>2024</c:v>
                </c:pt>
                <c:pt idx="4">
                  <c:v>2025</c:v>
                </c:pt>
                <c:pt idx="5">
                  <c:v>2026</c:v>
                </c:pt>
              </c:strCache>
            </c:strRef>
          </c:cat>
          <c:val>
            <c:numRef>
              <c:f>Sheet1!$B$2:$G$2</c:f>
              <c:numCache>
                <c:formatCode>_(* #,##0_);_(* \(#,##0\);_(* "-"??_);_(@_)</c:formatCode>
                <c:ptCount val="6"/>
                <c:pt idx="0">
                  <c:v>1629246.8258499999</c:v>
                </c:pt>
                <c:pt idx="1">
                  <c:v>1642854.1285999999</c:v>
                </c:pt>
                <c:pt idx="2">
                  <c:v>1658576.5887500001</c:v>
                </c:pt>
                <c:pt idx="3">
                  <c:v>1675086.0646000002</c:v>
                </c:pt>
                <c:pt idx="4">
                  <c:v>1691995.1388000003</c:v>
                </c:pt>
                <c:pt idx="5">
                  <c:v>1708978.9714100002</c:v>
                </c:pt>
              </c:numCache>
            </c:numRef>
          </c:val>
          <c:smooth val="0"/>
          <c:extLst>
            <c:ext xmlns:c16="http://schemas.microsoft.com/office/drawing/2014/chart" uri="{C3380CC4-5D6E-409C-BE32-E72D297353CC}">
              <c16:uniqueId val="{00000003-6399-487C-886D-D87AFB7F320E}"/>
            </c:ext>
          </c:extLst>
        </c:ser>
        <c:ser>
          <c:idx val="1"/>
          <c:order val="1"/>
          <c:tx>
            <c:strRef>
              <c:f>Sheet1!$A$3</c:f>
              <c:strCache>
                <c:ptCount val="1"/>
                <c:pt idx="0">
                  <c:v>Revenue After Increase</c:v>
                </c:pt>
              </c:strCache>
            </c:strRef>
          </c:tx>
          <c:spPr>
            <a:ln w="28575" cap="rnd">
              <a:solidFill>
                <a:schemeClr val="tx1"/>
              </a:solidFill>
              <a:prstDash val="sysDash"/>
              <a:round/>
            </a:ln>
            <a:effectLst/>
          </c:spPr>
          <c:marker>
            <c:symbol val="none"/>
          </c:marker>
          <c:cat>
            <c:strRef>
              <c:f>Sheet1!$B$1:$G$1</c:f>
              <c:strCache>
                <c:ptCount val="6"/>
                <c:pt idx="0">
                  <c:v>2021</c:v>
                </c:pt>
                <c:pt idx="1">
                  <c:v>2022</c:v>
                </c:pt>
                <c:pt idx="2">
                  <c:v>2023</c:v>
                </c:pt>
                <c:pt idx="3">
                  <c:v>2024</c:v>
                </c:pt>
                <c:pt idx="4">
                  <c:v>2025</c:v>
                </c:pt>
                <c:pt idx="5">
                  <c:v>2026</c:v>
                </c:pt>
              </c:strCache>
            </c:strRef>
          </c:cat>
          <c:val>
            <c:numRef>
              <c:f>Sheet1!$B$3:$G$3</c:f>
              <c:numCache>
                <c:formatCode>_(* #,##0_);_(* \(#,##0\);_(* "-"??_);_(@_)</c:formatCode>
                <c:ptCount val="6"/>
                <c:pt idx="0">
                  <c:v>1629246.8258499999</c:v>
                </c:pt>
                <c:pt idx="1">
                  <c:v>1966054.1285999999</c:v>
                </c:pt>
                <c:pt idx="2">
                  <c:v>2058455.7887500003</c:v>
                </c:pt>
                <c:pt idx="3">
                  <c:v>2155927.5413000006</c:v>
                </c:pt>
                <c:pt idx="4">
                  <c:v>2258293.141797014</c:v>
                </c:pt>
                <c:pt idx="5">
                  <c:v>2365449.0943064955</c:v>
                </c:pt>
              </c:numCache>
            </c:numRef>
          </c:val>
          <c:smooth val="0"/>
          <c:extLst>
            <c:ext xmlns:c16="http://schemas.microsoft.com/office/drawing/2014/chart" uri="{C3380CC4-5D6E-409C-BE32-E72D297353CC}">
              <c16:uniqueId val="{00000004-6399-487C-886D-D87AFB7F320E}"/>
            </c:ext>
          </c:extLst>
        </c:ser>
        <c:dLbls>
          <c:showLegendKey val="0"/>
          <c:showVal val="0"/>
          <c:showCatName val="0"/>
          <c:showSerName val="0"/>
          <c:showPercent val="0"/>
          <c:showBubbleSize val="0"/>
        </c:dLbls>
        <c:marker val="1"/>
        <c:smooth val="0"/>
        <c:axId val="379759320"/>
        <c:axId val="379759648"/>
      </c:lineChart>
      <c:catAx>
        <c:axId val="379759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9759648"/>
        <c:crosses val="autoZero"/>
        <c:auto val="1"/>
        <c:lblAlgn val="ctr"/>
        <c:lblOffset val="100"/>
        <c:noMultiLvlLbl val="0"/>
      </c:catAx>
      <c:valAx>
        <c:axId val="379759648"/>
        <c:scaling>
          <c:orientation val="minMax"/>
          <c:max val="600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9759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Sewer</a:t>
            </a:r>
            <a:r>
              <a:rPr lang="en-US" baseline="0" dirty="0"/>
              <a:t> Utility – Capital Improvement Program ($5.8M 2021-35)</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042565859823078"/>
          <c:y val="0.11825328664860937"/>
          <c:w val="0.87259903275979389"/>
          <c:h val="0.47041171127558928"/>
        </c:manualLayout>
      </c:layout>
      <c:barChart>
        <c:barDir val="col"/>
        <c:grouping val="stacked"/>
        <c:varyColors val="0"/>
        <c:ser>
          <c:idx val="0"/>
          <c:order val="0"/>
          <c:tx>
            <c:strRef>
              <c:f>Sheet1!$A$2</c:f>
              <c:strCache>
                <c:ptCount val="1"/>
                <c:pt idx="0">
                  <c:v>Refurbish Tacoma Blvd Replace FM</c:v>
                </c:pt>
              </c:strCache>
            </c:strRef>
          </c:tx>
          <c:spPr>
            <a:solidFill>
              <a:schemeClr val="accent1"/>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Sheet1!$B$2:$P$2</c:f>
              <c:numCache>
                <c:formatCode>_(* #,##0_);_(* \(#,##0\);_(* "-"??_);_(@_)</c:formatCode>
                <c:ptCount val="15"/>
                <c:pt idx="0">
                  <c:v>0</c:v>
                </c:pt>
                <c:pt idx="1">
                  <c:v>0</c:v>
                </c:pt>
                <c:pt idx="2">
                  <c:v>0</c:v>
                </c:pt>
                <c:pt idx="3">
                  <c:v>0</c:v>
                </c:pt>
                <c:pt idx="4">
                  <c:v>0</c:v>
                </c:pt>
                <c:pt idx="5">
                  <c:v>50000</c:v>
                </c:pt>
                <c:pt idx="6">
                  <c:v>275000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0-F6E8-4084-8299-6A076AD94971}"/>
            </c:ext>
          </c:extLst>
        </c:ser>
        <c:ser>
          <c:idx val="1"/>
          <c:order val="1"/>
          <c:tx>
            <c:strRef>
              <c:f>Sheet1!$A$3</c:f>
              <c:strCache>
                <c:ptCount val="1"/>
                <c:pt idx="0">
                  <c:v>Refurbish Alder Lane N PS</c:v>
                </c:pt>
              </c:strCache>
            </c:strRef>
          </c:tx>
          <c:spPr>
            <a:solidFill>
              <a:schemeClr val="accent2"/>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Sheet1!$B$3:$P$3</c:f>
              <c:numCache>
                <c:formatCode>_(* #,##0_);_(* \(#,##0\);_(* "-"??_);_(@_)</c:formatCode>
                <c:ptCount val="15"/>
                <c:pt idx="0">
                  <c:v>50000</c:v>
                </c:pt>
                <c:pt idx="1">
                  <c:v>275000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1-F6E8-4084-8299-6A076AD94971}"/>
            </c:ext>
          </c:extLst>
        </c:ser>
        <c:ser>
          <c:idx val="2"/>
          <c:order val="2"/>
          <c:tx>
            <c:strRef>
              <c:f>Sheet1!$A$4</c:f>
              <c:strCache>
                <c:ptCount val="1"/>
                <c:pt idx="0">
                  <c:v>Refurbish West Cedar Glen PS</c:v>
                </c:pt>
              </c:strCache>
            </c:strRef>
          </c:tx>
          <c:spPr>
            <a:solidFill>
              <a:schemeClr val="accent3"/>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Sheet1!$B$4:$P$4</c:f>
              <c:numCache>
                <c:formatCode>_(* #,##0_);_(* \(#,##0\);_(* "-"??_);_(@_)</c:formatCode>
                <c:ptCount val="15"/>
                <c:pt idx="0">
                  <c:v>0</c:v>
                </c:pt>
                <c:pt idx="1">
                  <c:v>0</c:v>
                </c:pt>
                <c:pt idx="2">
                  <c:v>50000</c:v>
                </c:pt>
                <c:pt idx="3">
                  <c:v>275000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2-F6E8-4084-8299-6A076AD94971}"/>
            </c:ext>
          </c:extLst>
        </c:ser>
        <c:ser>
          <c:idx val="3"/>
          <c:order val="3"/>
          <c:tx>
            <c:strRef>
              <c:f>Sheet1!$A$5</c:f>
              <c:strCache>
                <c:ptCount val="1"/>
                <c:pt idx="0">
                  <c:v>Refurbish Webstone PS</c:v>
                </c:pt>
              </c:strCache>
            </c:strRef>
          </c:tx>
          <c:spPr>
            <a:solidFill>
              <a:schemeClr val="accent4"/>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Sheet1!$B$5:$P$5</c:f>
              <c:numCache>
                <c:formatCode>_(* #,##0_);_(* \(#,##0\);_(* "-"??_);_(@_)</c:formatCode>
                <c:ptCount val="15"/>
                <c:pt idx="0">
                  <c:v>0</c:v>
                </c:pt>
                <c:pt idx="1">
                  <c:v>0</c:v>
                </c:pt>
                <c:pt idx="2">
                  <c:v>0</c:v>
                </c:pt>
                <c:pt idx="3">
                  <c:v>0</c:v>
                </c:pt>
                <c:pt idx="4">
                  <c:v>0</c:v>
                </c:pt>
                <c:pt idx="5">
                  <c:v>0</c:v>
                </c:pt>
                <c:pt idx="6">
                  <c:v>100000</c:v>
                </c:pt>
                <c:pt idx="7">
                  <c:v>400000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4-F6E8-4084-8299-6A076AD94971}"/>
            </c:ext>
          </c:extLst>
        </c:ser>
        <c:ser>
          <c:idx val="4"/>
          <c:order val="4"/>
          <c:tx>
            <c:strRef>
              <c:f>Sheet1!$A$6</c:f>
              <c:strCache>
                <c:ptCount val="1"/>
                <c:pt idx="0">
                  <c:v>New Connections to UGA</c:v>
                </c:pt>
              </c:strCache>
            </c:strRef>
          </c:tx>
          <c:spPr>
            <a:solidFill>
              <a:schemeClr val="accent5"/>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Sheet1!$B$6:$P$6</c:f>
              <c:numCache>
                <c:formatCode>_(* #,##0_);_(* \(#,##0\);_(* "-"??_);_(@_)</c:formatCode>
                <c:ptCount val="15"/>
                <c:pt idx="0">
                  <c:v>0</c:v>
                </c:pt>
                <c:pt idx="1">
                  <c:v>0</c:v>
                </c:pt>
                <c:pt idx="2">
                  <c:v>0</c:v>
                </c:pt>
                <c:pt idx="3">
                  <c:v>0</c:v>
                </c:pt>
                <c:pt idx="4">
                  <c:v>0</c:v>
                </c:pt>
                <c:pt idx="5">
                  <c:v>0</c:v>
                </c:pt>
                <c:pt idx="6">
                  <c:v>0</c:v>
                </c:pt>
                <c:pt idx="7">
                  <c:v>0</c:v>
                </c:pt>
                <c:pt idx="8">
                  <c:v>0</c:v>
                </c:pt>
                <c:pt idx="9">
                  <c:v>500000</c:v>
                </c:pt>
                <c:pt idx="10">
                  <c:v>0</c:v>
                </c:pt>
                <c:pt idx="11">
                  <c:v>0</c:v>
                </c:pt>
                <c:pt idx="12">
                  <c:v>0</c:v>
                </c:pt>
                <c:pt idx="13">
                  <c:v>0</c:v>
                </c:pt>
                <c:pt idx="14">
                  <c:v>0</c:v>
                </c:pt>
              </c:numCache>
            </c:numRef>
          </c:val>
          <c:extLst>
            <c:ext xmlns:c16="http://schemas.microsoft.com/office/drawing/2014/chart" uri="{C3380CC4-5D6E-409C-BE32-E72D297353CC}">
              <c16:uniqueId val="{00000005-F6E8-4084-8299-6A076AD94971}"/>
            </c:ext>
          </c:extLst>
        </c:ser>
        <c:ser>
          <c:idx val="5"/>
          <c:order val="5"/>
          <c:tx>
            <c:strRef>
              <c:f>Sheet1!$A$7</c:f>
              <c:strCache>
                <c:ptCount val="1"/>
                <c:pt idx="0">
                  <c:v>Extend service to Western Hilltop</c:v>
                </c:pt>
              </c:strCache>
            </c:strRef>
          </c:tx>
          <c:spPr>
            <a:solidFill>
              <a:schemeClr val="accent6"/>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Sheet1!$B$7:$P$7</c:f>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1000000</c:v>
                </c:pt>
                <c:pt idx="12">
                  <c:v>1000000</c:v>
                </c:pt>
                <c:pt idx="13">
                  <c:v>0</c:v>
                </c:pt>
                <c:pt idx="14">
                  <c:v>0</c:v>
                </c:pt>
              </c:numCache>
            </c:numRef>
          </c:val>
          <c:extLst>
            <c:ext xmlns:c16="http://schemas.microsoft.com/office/drawing/2014/chart" uri="{C3380CC4-5D6E-409C-BE32-E72D297353CC}">
              <c16:uniqueId val="{00000006-F6E8-4084-8299-6A076AD94971}"/>
            </c:ext>
          </c:extLst>
        </c:ser>
        <c:ser>
          <c:idx val="6"/>
          <c:order val="6"/>
          <c:tx>
            <c:strRef>
              <c:f>Sheet1!$A$8</c:f>
              <c:strCache>
                <c:ptCount val="1"/>
                <c:pt idx="0">
                  <c:v>LID 3 Manhole Rehab</c:v>
                </c:pt>
              </c:strCache>
            </c:strRef>
          </c:tx>
          <c:spPr>
            <a:solidFill>
              <a:schemeClr val="accent1">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Sheet1!$B$8:$P$8</c:f>
              <c:numCache>
                <c:formatCode>_(* #,##0_);_(* \(#,##0\);_(* "-"??_);_(@_)</c:formatCode>
                <c:ptCount val="15"/>
                <c:pt idx="0">
                  <c:v>0</c:v>
                </c:pt>
                <c:pt idx="1">
                  <c:v>0</c:v>
                </c:pt>
                <c:pt idx="2">
                  <c:v>125000</c:v>
                </c:pt>
                <c:pt idx="3">
                  <c:v>0</c:v>
                </c:pt>
                <c:pt idx="4">
                  <c:v>125000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7-F6E8-4084-8299-6A076AD94971}"/>
            </c:ext>
          </c:extLst>
        </c:ser>
        <c:ser>
          <c:idx val="7"/>
          <c:order val="7"/>
          <c:tx>
            <c:strRef>
              <c:f>Sheet1!$A$9</c:f>
              <c:strCache>
                <c:ptCount val="1"/>
                <c:pt idx="0">
                  <c:v>Sewer Main Inspections</c:v>
                </c:pt>
              </c:strCache>
            </c:strRef>
          </c:tx>
          <c:spPr>
            <a:solidFill>
              <a:schemeClr val="accent2">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Sheet1!$B$9:$P$9</c:f>
              <c:numCache>
                <c:formatCode>_(* #,##0_);_(* \(#,##0\);_(* "-"??_);_(@_)</c:formatCode>
                <c:ptCount val="15"/>
                <c:pt idx="0">
                  <c:v>0</c:v>
                </c:pt>
                <c:pt idx="1">
                  <c:v>50000</c:v>
                </c:pt>
                <c:pt idx="2">
                  <c:v>50000</c:v>
                </c:pt>
                <c:pt idx="3">
                  <c:v>50000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8-F6E8-4084-8299-6A076AD94971}"/>
            </c:ext>
          </c:extLst>
        </c:ser>
        <c:ser>
          <c:idx val="8"/>
          <c:order val="8"/>
          <c:tx>
            <c:strRef>
              <c:f>Sheet1!$A$10</c:f>
              <c:strCache>
                <c:ptCount val="1"/>
                <c:pt idx="0">
                  <c:v>Sewer Main Rehab - 1970 Sewers</c:v>
                </c:pt>
              </c:strCache>
            </c:strRef>
          </c:tx>
          <c:spPr>
            <a:solidFill>
              <a:schemeClr val="accent3">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Sheet1!$B$10:$P$10</c:f>
              <c:numCache>
                <c:formatCode>_(* #,##0_);_(* \(#,##0\);_(* "-"??_);_(@_)</c:formatCode>
                <c:ptCount val="15"/>
                <c:pt idx="0">
                  <c:v>0</c:v>
                </c:pt>
                <c:pt idx="1">
                  <c:v>0</c:v>
                </c:pt>
                <c:pt idx="2">
                  <c:v>50000</c:v>
                </c:pt>
                <c:pt idx="3">
                  <c:v>0</c:v>
                </c:pt>
                <c:pt idx="4">
                  <c:v>200000</c:v>
                </c:pt>
                <c:pt idx="5">
                  <c:v>0</c:v>
                </c:pt>
                <c:pt idx="6">
                  <c:v>200000</c:v>
                </c:pt>
                <c:pt idx="7">
                  <c:v>0</c:v>
                </c:pt>
                <c:pt idx="8">
                  <c:v>200000</c:v>
                </c:pt>
                <c:pt idx="9">
                  <c:v>0</c:v>
                </c:pt>
                <c:pt idx="10">
                  <c:v>200000</c:v>
                </c:pt>
                <c:pt idx="11">
                  <c:v>0</c:v>
                </c:pt>
                <c:pt idx="12">
                  <c:v>200000</c:v>
                </c:pt>
                <c:pt idx="13">
                  <c:v>0</c:v>
                </c:pt>
                <c:pt idx="14">
                  <c:v>200000</c:v>
                </c:pt>
              </c:numCache>
            </c:numRef>
          </c:val>
          <c:extLst>
            <c:ext xmlns:c16="http://schemas.microsoft.com/office/drawing/2014/chart" uri="{C3380CC4-5D6E-409C-BE32-E72D297353CC}">
              <c16:uniqueId val="{00000009-F6E8-4084-8299-6A076AD94971}"/>
            </c:ext>
          </c:extLst>
        </c:ser>
        <c:ser>
          <c:idx val="9"/>
          <c:order val="9"/>
          <c:tx>
            <c:strRef>
              <c:f>Sheet1!$A$11</c:f>
              <c:strCache>
                <c:ptCount val="1"/>
                <c:pt idx="0">
                  <c:v> Industrial District Manhole Covers </c:v>
                </c:pt>
              </c:strCache>
            </c:strRef>
          </c:tx>
          <c:spPr>
            <a:solidFill>
              <a:schemeClr val="accent4">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Sheet1!$B$11:$P$11</c:f>
              <c:numCache>
                <c:formatCode>_(* #,##0_);_(* \(#,##0\);_(* "-"??_);_(@_)</c:formatCode>
                <c:ptCount val="15"/>
                <c:pt idx="0">
                  <c:v>0</c:v>
                </c:pt>
                <c:pt idx="1">
                  <c:v>150000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A-F6E8-4084-8299-6A076AD94971}"/>
            </c:ext>
          </c:extLst>
        </c:ser>
        <c:dLbls>
          <c:showLegendKey val="0"/>
          <c:showVal val="0"/>
          <c:showCatName val="0"/>
          <c:showSerName val="0"/>
          <c:showPercent val="0"/>
          <c:showBubbleSize val="0"/>
        </c:dLbls>
        <c:gapWidth val="50"/>
        <c:overlap val="100"/>
        <c:axId val="387027992"/>
        <c:axId val="387028320"/>
      </c:barChart>
      <c:catAx>
        <c:axId val="3870279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7028320"/>
        <c:crosses val="autoZero"/>
        <c:auto val="1"/>
        <c:lblAlgn val="ctr"/>
        <c:lblOffset val="100"/>
        <c:noMultiLvlLbl val="0"/>
      </c:catAx>
      <c:valAx>
        <c:axId val="38702832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7027992"/>
        <c:crosses val="autoZero"/>
        <c:crossBetween val="between"/>
      </c:valAx>
      <c:spPr>
        <a:noFill/>
        <a:ln>
          <a:noFill/>
        </a:ln>
        <a:effectLst/>
      </c:spPr>
    </c:plotArea>
    <c:legend>
      <c:legendPos val="b"/>
      <c:layout>
        <c:manualLayout>
          <c:xMode val="edge"/>
          <c:yMode val="edge"/>
          <c:x val="0.10986913094196558"/>
          <c:y val="0.72170386722118574"/>
          <c:w val="0.78026161660348015"/>
          <c:h val="0.2754901001179196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Sewer</a:t>
            </a:r>
            <a:r>
              <a:rPr lang="en-US" baseline="0" dirty="0"/>
              <a:t> Utility – </a:t>
            </a:r>
            <a:r>
              <a:rPr lang="en-US" dirty="0"/>
              <a:t>Proposed Revenue Bond Issuances ($2.2M)</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Annual Rate Increase</c:v>
                </c:pt>
              </c:strCache>
            </c:strRef>
          </c:tx>
          <c:spPr>
            <a:solidFill>
              <a:schemeClr val="accent1"/>
            </a:solidFill>
            <a:ln>
              <a:noFill/>
            </a:ln>
            <a:effectLst/>
          </c:spPr>
          <c:invertIfNegative val="0"/>
          <c:cat>
            <c:numRef>
              <c:f>Sheet1!$A$2:$A$16</c:f>
              <c:numCache>
                <c:formatCode>General</c:formatCod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numCache>
            </c:numRef>
          </c:cat>
          <c:val>
            <c:numRef>
              <c:f>Sheet1!$B$2:$B$16</c:f>
              <c:numCache>
                <c:formatCode>_("$"* #,##0_);_("$"* \(#,##0\);_("$"* "-"??_);_(@_)</c:formatCode>
                <c:ptCount val="15"/>
                <c:pt idx="0">
                  <c:v>0</c:v>
                </c:pt>
                <c:pt idx="1">
                  <c:v>1100000</c:v>
                </c:pt>
                <c:pt idx="2">
                  <c:v>0</c:v>
                </c:pt>
                <c:pt idx="4">
                  <c:v>1100000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0-9C92-48F9-946A-4250231C0718}"/>
            </c:ext>
          </c:extLst>
        </c:ser>
        <c:dLbls>
          <c:showLegendKey val="0"/>
          <c:showVal val="0"/>
          <c:showCatName val="0"/>
          <c:showSerName val="0"/>
          <c:showPercent val="0"/>
          <c:showBubbleSize val="0"/>
        </c:dLbls>
        <c:gapWidth val="50"/>
        <c:overlap val="-8"/>
        <c:axId val="2122148656"/>
        <c:axId val="2122149488"/>
      </c:barChart>
      <c:catAx>
        <c:axId val="2122148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2149488"/>
        <c:crosses val="autoZero"/>
        <c:auto val="1"/>
        <c:lblAlgn val="ctr"/>
        <c:lblOffset val="100"/>
        <c:noMultiLvlLbl val="0"/>
      </c:catAx>
      <c:valAx>
        <c:axId val="2122149488"/>
        <c:scaling>
          <c:orientation val="minMax"/>
          <c:max val="200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2148656"/>
        <c:crosses val="autoZero"/>
        <c:crossBetween val="between"/>
        <c:majorUnit val="25000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Sewer Utility – 5 Year Forecast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4"/>
          <c:order val="1"/>
          <c:tx>
            <c:strRef>
              <c:f>Sheet1!$A$8</c:f>
              <c:strCache>
                <c:ptCount val="1"/>
                <c:pt idx="0">
                  <c:v>Cash Operating Expenses</c:v>
                </c:pt>
              </c:strCache>
            </c:strRef>
          </c:tx>
          <c:spPr>
            <a:solidFill>
              <a:schemeClr val="accent5"/>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Sheet1!$B$8:$G$8</c:f>
              <c:numCache>
                <c:formatCode>_(* #,##0_);_(* \(#,##0\);_(* "-"??_);_(@_)</c:formatCode>
                <c:ptCount val="6"/>
                <c:pt idx="0">
                  <c:v>2906553.7899999996</c:v>
                </c:pt>
                <c:pt idx="1">
                  <c:v>2992376.5778999995</c:v>
                </c:pt>
                <c:pt idx="2">
                  <c:v>3076542.4405479366</c:v>
                </c:pt>
                <c:pt idx="3">
                  <c:v>3163243.0276461439</c:v>
                </c:pt>
                <c:pt idx="4">
                  <c:v>3252562.0658396874</c:v>
                </c:pt>
                <c:pt idx="5">
                  <c:v>3344586.3581546443</c:v>
                </c:pt>
              </c:numCache>
            </c:numRef>
          </c:val>
          <c:extLst>
            <c:ext xmlns:c16="http://schemas.microsoft.com/office/drawing/2014/chart" uri="{C3380CC4-5D6E-409C-BE32-E72D297353CC}">
              <c16:uniqueId val="{00000005-7839-40C8-9231-2E2B28B2AC8E}"/>
            </c:ext>
          </c:extLst>
        </c:ser>
        <c:ser>
          <c:idx val="2"/>
          <c:order val="2"/>
          <c:tx>
            <c:strRef>
              <c:f>Sheet1!$A$4</c:f>
              <c:strCache>
                <c:ptCount val="1"/>
                <c:pt idx="0">
                  <c:v>Rate-Funded Capital</c:v>
                </c:pt>
              </c:strCache>
            </c:strRef>
          </c:tx>
          <c:spPr>
            <a:solidFill>
              <a:schemeClr val="accent3"/>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Sheet1!$B$4:$G$4</c:f>
              <c:numCache>
                <c:formatCode>_(* #,##0_);_(* \(#,##0\);_(* "-"??_);_(@_)</c:formatCode>
                <c:ptCount val="6"/>
                <c:pt idx="0">
                  <c:v>0</c:v>
                </c:pt>
                <c:pt idx="1">
                  <c:v>0</c:v>
                </c:pt>
                <c:pt idx="2">
                  <c:v>0</c:v>
                </c:pt>
                <c:pt idx="3">
                  <c:v>0</c:v>
                </c:pt>
                <c:pt idx="4">
                  <c:v>105834.62</c:v>
                </c:pt>
                <c:pt idx="5">
                  <c:v>348688.98</c:v>
                </c:pt>
              </c:numCache>
            </c:numRef>
          </c:val>
          <c:extLst>
            <c:ext xmlns:c16="http://schemas.microsoft.com/office/drawing/2014/chart" uri="{C3380CC4-5D6E-409C-BE32-E72D297353CC}">
              <c16:uniqueId val="{00000002-7839-40C8-9231-2E2B28B2AC8E}"/>
            </c:ext>
          </c:extLst>
        </c:ser>
        <c:ser>
          <c:idx val="3"/>
          <c:order val="3"/>
          <c:tx>
            <c:strRef>
              <c:f>Sheet1!$A$5</c:f>
              <c:strCache>
                <c:ptCount val="1"/>
                <c:pt idx="0">
                  <c:v>Debt Service Coverage</c:v>
                </c:pt>
              </c:strCache>
            </c:strRef>
          </c:tx>
          <c:spPr>
            <a:solidFill>
              <a:schemeClr val="accent4"/>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Sheet1!$B$5:$G$5</c:f>
              <c:numCache>
                <c:formatCode>_(* #,##0_);_(* \(#,##0\);_(* "-"??_);_(@_)</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4-7839-40C8-9231-2E2B28B2AC8E}"/>
            </c:ext>
          </c:extLst>
        </c:ser>
        <c:ser>
          <c:idx val="5"/>
          <c:order val="4"/>
          <c:tx>
            <c:strRef>
              <c:f>Sheet1!$A$6</c:f>
              <c:strCache>
                <c:ptCount val="1"/>
                <c:pt idx="0">
                  <c:v>Existing Debt Service</c:v>
                </c:pt>
              </c:strCache>
            </c:strRef>
          </c:tx>
          <c:spPr>
            <a:solidFill>
              <a:schemeClr val="accent6"/>
            </a:solidFill>
            <a:ln>
              <a:noFill/>
            </a:ln>
            <a:effectLst/>
          </c:spPr>
          <c:invertIfNegative val="0"/>
          <c:val>
            <c:numRef>
              <c:f>Sheet1!$B$6:$G$6</c:f>
              <c:numCache>
                <c:formatCode>_(* #,##0_);_(* \(#,##0\);_(* "-"??_);_(@_)</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1-6931-4E7D-AFCA-84A5C2402ED9}"/>
            </c:ext>
          </c:extLst>
        </c:ser>
        <c:ser>
          <c:idx val="6"/>
          <c:order val="5"/>
          <c:tx>
            <c:strRef>
              <c:f>Sheet1!$A$7</c:f>
              <c:strCache>
                <c:ptCount val="1"/>
                <c:pt idx="0">
                  <c:v>New Debt Service</c:v>
                </c:pt>
              </c:strCache>
            </c:strRef>
          </c:tx>
          <c:spPr>
            <a:solidFill>
              <a:schemeClr val="accent1">
                <a:lumMod val="60000"/>
              </a:schemeClr>
            </a:solidFill>
            <a:ln>
              <a:noFill/>
            </a:ln>
            <a:effectLst/>
          </c:spPr>
          <c:invertIfNegative val="0"/>
          <c:val>
            <c:numRef>
              <c:f>Sheet1!$B$7:$G$7</c:f>
              <c:numCache>
                <c:formatCode>_(* #,##0_);_(* \(#,##0\);_(* "-"??_);_(@_)</c:formatCode>
                <c:ptCount val="6"/>
                <c:pt idx="0">
                  <c:v>0</c:v>
                </c:pt>
                <c:pt idx="1">
                  <c:v>56204.931807622539</c:v>
                </c:pt>
                <c:pt idx="2">
                  <c:v>56204.931807622539</c:v>
                </c:pt>
                <c:pt idx="3">
                  <c:v>112409.86361524508</c:v>
                </c:pt>
                <c:pt idx="4">
                  <c:v>112409.86361524508</c:v>
                </c:pt>
                <c:pt idx="5">
                  <c:v>112409.86361524506</c:v>
                </c:pt>
              </c:numCache>
            </c:numRef>
          </c:val>
          <c:extLst>
            <c:ext xmlns:c16="http://schemas.microsoft.com/office/drawing/2014/chart" uri="{C3380CC4-5D6E-409C-BE32-E72D297353CC}">
              <c16:uniqueId val="{00000002-6931-4E7D-AFCA-84A5C2402ED9}"/>
            </c:ext>
          </c:extLst>
        </c:ser>
        <c:dLbls>
          <c:showLegendKey val="0"/>
          <c:showVal val="0"/>
          <c:showCatName val="0"/>
          <c:showSerName val="0"/>
          <c:showPercent val="0"/>
          <c:showBubbleSize val="0"/>
        </c:dLbls>
        <c:gapWidth val="50"/>
        <c:overlap val="100"/>
        <c:axId val="379759320"/>
        <c:axId val="379759648"/>
      </c:barChart>
      <c:lineChart>
        <c:grouping val="standard"/>
        <c:varyColors val="0"/>
        <c:ser>
          <c:idx val="0"/>
          <c:order val="0"/>
          <c:tx>
            <c:strRef>
              <c:f>Sheet1!$A$2</c:f>
              <c:strCache>
                <c:ptCount val="1"/>
                <c:pt idx="0">
                  <c:v>Revenue Before Increase</c:v>
                </c:pt>
              </c:strCache>
            </c:strRef>
          </c:tx>
          <c:spPr>
            <a:ln w="28575" cap="rnd">
              <a:solidFill>
                <a:schemeClr val="tx1"/>
              </a:solidFill>
              <a:round/>
            </a:ln>
            <a:effectLst/>
          </c:spPr>
          <c:marker>
            <c:symbol val="none"/>
          </c:marker>
          <c:cat>
            <c:strRef>
              <c:f>Sheet1!$B$1:$G$1</c:f>
              <c:strCache>
                <c:ptCount val="6"/>
                <c:pt idx="0">
                  <c:v>2021</c:v>
                </c:pt>
                <c:pt idx="1">
                  <c:v>2022</c:v>
                </c:pt>
                <c:pt idx="2">
                  <c:v>2023</c:v>
                </c:pt>
                <c:pt idx="3">
                  <c:v>2024</c:v>
                </c:pt>
                <c:pt idx="4">
                  <c:v>2025</c:v>
                </c:pt>
                <c:pt idx="5">
                  <c:v>2026</c:v>
                </c:pt>
              </c:strCache>
            </c:strRef>
          </c:cat>
          <c:val>
            <c:numRef>
              <c:f>Sheet1!$B$2:$G$2</c:f>
              <c:numCache>
                <c:formatCode>_(* #,##0_);_(* \(#,##0\);_(* "-"??_);_(@_)</c:formatCode>
                <c:ptCount val="6"/>
                <c:pt idx="0">
                  <c:v>2733812.6160499998</c:v>
                </c:pt>
                <c:pt idx="1">
                  <c:v>2760198.9101999998</c:v>
                </c:pt>
                <c:pt idx="2">
                  <c:v>2788624.7093500001</c:v>
                </c:pt>
                <c:pt idx="3">
                  <c:v>2817386.0388500001</c:v>
                </c:pt>
                <c:pt idx="4">
                  <c:v>2846790.57565</c:v>
                </c:pt>
                <c:pt idx="5">
                  <c:v>2876057.6443725005</c:v>
                </c:pt>
              </c:numCache>
            </c:numRef>
          </c:val>
          <c:smooth val="0"/>
          <c:extLst>
            <c:ext xmlns:c16="http://schemas.microsoft.com/office/drawing/2014/chart" uri="{C3380CC4-5D6E-409C-BE32-E72D297353CC}">
              <c16:uniqueId val="{00000000-7839-40C8-9231-2E2B28B2AC8E}"/>
            </c:ext>
          </c:extLst>
        </c:ser>
        <c:ser>
          <c:idx val="1"/>
          <c:order val="6"/>
          <c:tx>
            <c:strRef>
              <c:f>Sheet1!$A$3</c:f>
              <c:strCache>
                <c:ptCount val="1"/>
                <c:pt idx="0">
                  <c:v>Revenue After Increase</c:v>
                </c:pt>
              </c:strCache>
            </c:strRef>
          </c:tx>
          <c:spPr>
            <a:ln w="28575" cap="rnd">
              <a:solidFill>
                <a:schemeClr val="tx1"/>
              </a:solidFill>
              <a:prstDash val="sysDash"/>
              <a:round/>
            </a:ln>
            <a:effectLst/>
          </c:spPr>
          <c:marker>
            <c:symbol val="none"/>
          </c:marker>
          <c:val>
            <c:numRef>
              <c:f>Sheet1!$B$3:$G$3</c:f>
              <c:numCache>
                <c:formatCode>_(* #,##0_);_(* \(#,##0\);_(* "-"??_);_(@_)</c:formatCode>
                <c:ptCount val="6"/>
                <c:pt idx="0">
                  <c:v>2733812.6160499998</c:v>
                </c:pt>
                <c:pt idx="1">
                  <c:v>3173036.4101999993</c:v>
                </c:pt>
                <c:pt idx="2">
                  <c:v>3325468.2734125</c:v>
                </c:pt>
                <c:pt idx="3">
                  <c:v>3485214.8719794927</c:v>
                </c:pt>
                <c:pt idx="4">
                  <c:v>3652928.436437442</c:v>
                </c:pt>
                <c:pt idx="5">
                  <c:v>3828189.4447397352</c:v>
                </c:pt>
              </c:numCache>
            </c:numRef>
          </c:val>
          <c:smooth val="0"/>
          <c:extLst>
            <c:ext xmlns:c16="http://schemas.microsoft.com/office/drawing/2014/chart" uri="{C3380CC4-5D6E-409C-BE32-E72D297353CC}">
              <c16:uniqueId val="{00000001-C341-4501-9C3F-79461804E73B}"/>
            </c:ext>
          </c:extLst>
        </c:ser>
        <c:dLbls>
          <c:showLegendKey val="0"/>
          <c:showVal val="0"/>
          <c:showCatName val="0"/>
          <c:showSerName val="0"/>
          <c:showPercent val="0"/>
          <c:showBubbleSize val="0"/>
        </c:dLbls>
        <c:marker val="1"/>
        <c:smooth val="0"/>
        <c:axId val="379759320"/>
        <c:axId val="379759648"/>
      </c:lineChart>
      <c:catAx>
        <c:axId val="379759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9759648"/>
        <c:crosses val="autoZero"/>
        <c:auto val="1"/>
        <c:lblAlgn val="ctr"/>
        <c:lblOffset val="100"/>
        <c:noMultiLvlLbl val="0"/>
      </c:catAx>
      <c:valAx>
        <c:axId val="379759648"/>
        <c:scaling>
          <c:orientation val="minMax"/>
          <c:max val="600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9759320"/>
        <c:crosses val="autoZero"/>
        <c:crossBetween val="between"/>
      </c:valAx>
      <c:spPr>
        <a:noFill/>
        <a:ln>
          <a:noFill/>
        </a:ln>
        <a:effectLst/>
      </c:spPr>
    </c:plotArea>
    <c:legend>
      <c:legendPos val="b"/>
      <c:layout>
        <c:manualLayout>
          <c:xMode val="edge"/>
          <c:yMode val="edge"/>
          <c:x val="8.3089943618158857E-2"/>
          <c:y val="0.8783896377411835"/>
          <c:w val="0.67641258384368619"/>
          <c:h val="0.12161036225881652"/>
        </c:manualLayout>
      </c:layout>
      <c:overlay val="0"/>
      <c:spPr>
        <a:noFill/>
        <a:ln>
          <a:noFill/>
        </a:ln>
        <a:effectLst/>
      </c:spPr>
      <c:txPr>
        <a:bodyPr rot="0" spcFirstLastPara="1" vertOverflow="ellipsis" vert="horz" wrap="square" anchor="ctr" anchorCtr="0"/>
        <a:lstStyle/>
        <a:p>
          <a:pPr algn="just">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Stormwater</a:t>
            </a:r>
            <a:r>
              <a:rPr lang="en-US" baseline="0" dirty="0"/>
              <a:t> Utility – Capital Improvement Program ($9.8M 2021-35)</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042565859823078"/>
          <c:y val="0.11825328664860937"/>
          <c:w val="0.87259903275979389"/>
          <c:h val="0.47176788674587045"/>
        </c:manualLayout>
      </c:layout>
      <c:barChart>
        <c:barDir val="col"/>
        <c:grouping val="stacked"/>
        <c:varyColors val="0"/>
        <c:ser>
          <c:idx val="0"/>
          <c:order val="0"/>
          <c:tx>
            <c:strRef>
              <c:f>Sheet1!$A$2</c:f>
              <c:strCache>
                <c:ptCount val="1"/>
                <c:pt idx="0">
                  <c:v>Cedar Lane S, 1st Ave E to 2nd Ave SE</c:v>
                </c:pt>
              </c:strCache>
            </c:strRef>
          </c:tx>
          <c:spPr>
            <a:solidFill>
              <a:schemeClr val="accent1"/>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Sheet1!$B$2:$P$2</c:f>
              <c:numCache>
                <c:formatCode>_(* #,##0_);_(* \(#,##0\);_(* "-"??_);_(@_)</c:formatCode>
                <c:ptCount val="15"/>
                <c:pt idx="0">
                  <c:v>0</c:v>
                </c:pt>
                <c:pt idx="1">
                  <c:v>0</c:v>
                </c:pt>
                <c:pt idx="2">
                  <c:v>0</c:v>
                </c:pt>
                <c:pt idx="3">
                  <c:v>0</c:v>
                </c:pt>
                <c:pt idx="4">
                  <c:v>200000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0-F6E8-4084-8299-6A076AD94971}"/>
            </c:ext>
          </c:extLst>
        </c:ser>
        <c:ser>
          <c:idx val="1"/>
          <c:order val="1"/>
          <c:tx>
            <c:strRef>
              <c:f>Sheet1!$A$3</c:f>
              <c:strCache>
                <c:ptCount val="1"/>
                <c:pt idx="0">
                  <c:v>Jovita Creek Drainage Improvements</c:v>
                </c:pt>
              </c:strCache>
            </c:strRef>
          </c:tx>
          <c:spPr>
            <a:solidFill>
              <a:schemeClr val="accent2"/>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Sheet1!$B$3:$P$3</c:f>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1-F6E8-4084-8299-6A076AD94971}"/>
            </c:ext>
          </c:extLst>
        </c:ser>
        <c:ser>
          <c:idx val="2"/>
          <c:order val="2"/>
          <c:tx>
            <c:strRef>
              <c:f>Sheet1!$A$4</c:f>
              <c:strCache>
                <c:ptCount val="1"/>
                <c:pt idx="0">
                  <c:v>5th Ave SW (Chicago to SR 167)</c:v>
                </c:pt>
              </c:strCache>
            </c:strRef>
          </c:tx>
          <c:spPr>
            <a:solidFill>
              <a:schemeClr val="accent3"/>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Sheet1!$B$4:$P$4</c:f>
              <c:numCache>
                <c:formatCode>_(* #,##0_);_(* \(#,##0\);_(* "-"??_);_(@_)</c:formatCode>
                <c:ptCount val="15"/>
                <c:pt idx="0">
                  <c:v>0</c:v>
                </c:pt>
                <c:pt idx="1">
                  <c:v>0</c:v>
                </c:pt>
                <c:pt idx="2">
                  <c:v>100000</c:v>
                </c:pt>
                <c:pt idx="3">
                  <c:v>100000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2-F6E8-4084-8299-6A076AD94971}"/>
            </c:ext>
          </c:extLst>
        </c:ser>
        <c:ser>
          <c:idx val="3"/>
          <c:order val="3"/>
          <c:tx>
            <c:strRef>
              <c:f>Sheet1!$A$5</c:f>
              <c:strCache>
                <c:ptCount val="1"/>
                <c:pt idx="0">
                  <c:v>3rd Ave SW (Milwaukee to Milwaukee Creek)</c:v>
                </c:pt>
              </c:strCache>
            </c:strRef>
          </c:tx>
          <c:spPr>
            <a:solidFill>
              <a:schemeClr val="accent4"/>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Sheet1!$B$5:$P$5</c:f>
              <c:numCache>
                <c:formatCode>_(* #,##0_);_(* \(#,##0\);_(* "-"??_);_(@_)</c:formatCode>
                <c:ptCount val="15"/>
                <c:pt idx="0">
                  <c:v>0</c:v>
                </c:pt>
                <c:pt idx="1">
                  <c:v>0</c:v>
                </c:pt>
                <c:pt idx="2">
                  <c:v>0</c:v>
                </c:pt>
                <c:pt idx="3">
                  <c:v>0</c:v>
                </c:pt>
                <c:pt idx="4">
                  <c:v>0</c:v>
                </c:pt>
                <c:pt idx="5">
                  <c:v>0</c:v>
                </c:pt>
                <c:pt idx="6">
                  <c:v>0</c:v>
                </c:pt>
                <c:pt idx="7">
                  <c:v>0</c:v>
                </c:pt>
                <c:pt idx="8">
                  <c:v>500000</c:v>
                </c:pt>
                <c:pt idx="9">
                  <c:v>0</c:v>
                </c:pt>
                <c:pt idx="10">
                  <c:v>0</c:v>
                </c:pt>
                <c:pt idx="11">
                  <c:v>0</c:v>
                </c:pt>
                <c:pt idx="12">
                  <c:v>0</c:v>
                </c:pt>
                <c:pt idx="13">
                  <c:v>0</c:v>
                </c:pt>
                <c:pt idx="14">
                  <c:v>0</c:v>
                </c:pt>
              </c:numCache>
            </c:numRef>
          </c:val>
          <c:extLst>
            <c:ext xmlns:c16="http://schemas.microsoft.com/office/drawing/2014/chart" uri="{C3380CC4-5D6E-409C-BE32-E72D297353CC}">
              <c16:uniqueId val="{00000004-F6E8-4084-8299-6A076AD94971}"/>
            </c:ext>
          </c:extLst>
        </c:ser>
        <c:ser>
          <c:idx val="4"/>
          <c:order val="4"/>
          <c:tx>
            <c:strRef>
              <c:f>Sheet1!$A$6</c:f>
              <c:strCache>
                <c:ptCount val="1"/>
                <c:pt idx="0">
                  <c:v>Tacoma Blvd Improvements</c:v>
                </c:pt>
              </c:strCache>
            </c:strRef>
          </c:tx>
          <c:spPr>
            <a:solidFill>
              <a:schemeClr val="accent5"/>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Sheet1!$B$6:$P$6</c:f>
              <c:numCache>
                <c:formatCode>_(* #,##0_);_(* \(#,##0\);_(* "-"??_);_(@_)</c:formatCode>
                <c:ptCount val="15"/>
                <c:pt idx="0">
                  <c:v>0</c:v>
                </c:pt>
                <c:pt idx="1">
                  <c:v>0</c:v>
                </c:pt>
                <c:pt idx="2">
                  <c:v>0</c:v>
                </c:pt>
                <c:pt idx="3">
                  <c:v>0</c:v>
                </c:pt>
                <c:pt idx="4">
                  <c:v>0</c:v>
                </c:pt>
                <c:pt idx="5">
                  <c:v>150000</c:v>
                </c:pt>
                <c:pt idx="6">
                  <c:v>150000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5-F6E8-4084-8299-6A076AD94971}"/>
            </c:ext>
          </c:extLst>
        </c:ser>
        <c:ser>
          <c:idx val="5"/>
          <c:order val="5"/>
          <c:tx>
            <c:strRef>
              <c:f>Sheet1!$A$7</c:f>
              <c:strCache>
                <c:ptCount val="1"/>
                <c:pt idx="0">
                  <c:v>Milwaukee Ditch Maintenance</c:v>
                </c:pt>
              </c:strCache>
            </c:strRef>
          </c:tx>
          <c:spPr>
            <a:solidFill>
              <a:schemeClr val="accent6"/>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Sheet1!$B$7:$P$7</c:f>
              <c:numCache>
                <c:formatCode>_(* #,##0_);_(* \(#,##0\);_(* "-"??_);_(@_)</c:formatCode>
                <c:ptCount val="15"/>
                <c:pt idx="0">
                  <c:v>0</c:v>
                </c:pt>
                <c:pt idx="1">
                  <c:v>0</c:v>
                </c:pt>
                <c:pt idx="2">
                  <c:v>0</c:v>
                </c:pt>
                <c:pt idx="3">
                  <c:v>75000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6-F6E8-4084-8299-6A076AD94971}"/>
            </c:ext>
          </c:extLst>
        </c:ser>
        <c:ser>
          <c:idx val="8"/>
          <c:order val="8"/>
          <c:tx>
            <c:strRef>
              <c:f>Sheet1!$A$10</c:f>
              <c:strCache>
                <c:ptCount val="1"/>
                <c:pt idx="0">
                  <c:v> West Valley Convey &amp; Treat (King) (T6.2) </c:v>
                </c:pt>
              </c:strCache>
            </c:strRef>
          </c:tx>
          <c:spPr>
            <a:solidFill>
              <a:schemeClr val="accent3">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Sheet1!$B$10:$P$10</c:f>
              <c:numCache>
                <c:formatCode>_(* #,##0_);_(* \(#,##0\);_(* "-"??_);_(@_)</c:formatCode>
                <c:ptCount val="15"/>
                <c:pt idx="0">
                  <c:v>0</c:v>
                </c:pt>
                <c:pt idx="1">
                  <c:v>0</c:v>
                </c:pt>
                <c:pt idx="2">
                  <c:v>0</c:v>
                </c:pt>
                <c:pt idx="3">
                  <c:v>0</c:v>
                </c:pt>
                <c:pt idx="4">
                  <c:v>0</c:v>
                </c:pt>
                <c:pt idx="5">
                  <c:v>1870000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9-F6E8-4084-8299-6A076AD94971}"/>
            </c:ext>
          </c:extLst>
        </c:ser>
        <c:ser>
          <c:idx val="9"/>
          <c:order val="9"/>
          <c:tx>
            <c:strRef>
              <c:f>Sheet1!$A$11</c:f>
              <c:strCache>
                <c:ptCount val="1"/>
                <c:pt idx="0">
                  <c:v>1st Ave NE and Skinner Rd from Pacific Ave S to Ellingson Rd</c:v>
                </c:pt>
              </c:strCache>
            </c:strRef>
          </c:tx>
          <c:spPr>
            <a:solidFill>
              <a:schemeClr val="accent4">
                <a:lumMod val="6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Sheet1!$B$11:$P$11</c:f>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A-F6E8-4084-8299-6A076AD94971}"/>
            </c:ext>
          </c:extLst>
        </c:ser>
        <c:ser>
          <c:idx val="19"/>
          <c:order val="19"/>
          <c:tx>
            <c:strRef>
              <c:f>Sheet1!$A$21</c:f>
              <c:strCache>
                <c:ptCount val="1"/>
                <c:pt idx="0">
                  <c:v>Storm Drainage Projects (SD 9-21)</c:v>
                </c:pt>
              </c:strCache>
            </c:strRef>
          </c:tx>
          <c:spPr>
            <a:solidFill>
              <a:schemeClr val="accent2">
                <a:lumMod val="80000"/>
              </a:schemeClr>
            </a:solidFill>
            <a:ln>
              <a:noFill/>
            </a:ln>
            <a:effectLst/>
          </c:spPr>
          <c:invertIfNegative val="0"/>
          <c:cat>
            <c:strRef>
              <c:f>Sheet1!$B$1:$P$1</c:f>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f>Sheet1!$B$21:$P$21</c:f>
              <c:numCache>
                <c:formatCode>_(* #,##0_);_(* \(#,##0\);_(* "-"??_);_(@_)</c:formatCode>
                <c:ptCount val="15"/>
                <c:pt idx="0">
                  <c:v>0</c:v>
                </c:pt>
                <c:pt idx="1">
                  <c:v>150000</c:v>
                </c:pt>
                <c:pt idx="2">
                  <c:v>0</c:v>
                </c:pt>
                <c:pt idx="3">
                  <c:v>144000</c:v>
                </c:pt>
                <c:pt idx="4">
                  <c:v>397000</c:v>
                </c:pt>
                <c:pt idx="5">
                  <c:v>1870000</c:v>
                </c:pt>
                <c:pt idx="6">
                  <c:v>0</c:v>
                </c:pt>
                <c:pt idx="7">
                  <c:v>253000</c:v>
                </c:pt>
                <c:pt idx="8">
                  <c:v>422000</c:v>
                </c:pt>
                <c:pt idx="9">
                  <c:v>344000</c:v>
                </c:pt>
                <c:pt idx="10">
                  <c:v>266000</c:v>
                </c:pt>
                <c:pt idx="11">
                  <c:v>113000</c:v>
                </c:pt>
                <c:pt idx="12">
                  <c:v>50000</c:v>
                </c:pt>
                <c:pt idx="13">
                  <c:v>219000</c:v>
                </c:pt>
                <c:pt idx="14">
                  <c:v>50000</c:v>
                </c:pt>
              </c:numCache>
            </c:numRef>
          </c:val>
          <c:extLst>
            <c:ext xmlns:c16="http://schemas.microsoft.com/office/drawing/2014/chart" uri="{C3380CC4-5D6E-409C-BE32-E72D297353CC}">
              <c16:uniqueId val="{0000000A-AD63-4528-9496-336ED61C9E4E}"/>
            </c:ext>
          </c:extLst>
        </c:ser>
        <c:dLbls>
          <c:showLegendKey val="0"/>
          <c:showVal val="0"/>
          <c:showCatName val="0"/>
          <c:showSerName val="0"/>
          <c:showPercent val="0"/>
          <c:showBubbleSize val="0"/>
        </c:dLbls>
        <c:gapWidth val="50"/>
        <c:overlap val="100"/>
        <c:axId val="387027992"/>
        <c:axId val="387028320"/>
        <c:extLst>
          <c:ext xmlns:c15="http://schemas.microsoft.com/office/drawing/2012/chart" uri="{02D57815-91ED-43cb-92C2-25804820EDAC}">
            <c15:filteredBarSeries>
              <c15:ser>
                <c:idx val="6"/>
                <c:order val="6"/>
                <c:tx>
                  <c:strRef>
                    <c:extLst>
                      <c:ext uri="{02D57815-91ED-43cb-92C2-25804820EDAC}">
                        <c15:formulaRef>
                          <c15:sqref>Sheet1!$A$8</c15:sqref>
                        </c15:formulaRef>
                      </c:ext>
                    </c:extLst>
                    <c:strCache>
                      <c:ptCount val="1"/>
                      <c:pt idx="0">
                        <c:v> 1st Ave Culvert under Milwaukee Blvd </c:v>
                      </c:pt>
                    </c:strCache>
                  </c:strRef>
                </c:tx>
                <c:spPr>
                  <a:solidFill>
                    <a:schemeClr val="accent1">
                      <a:lumMod val="60000"/>
                    </a:schemeClr>
                  </a:solidFill>
                  <a:ln>
                    <a:noFill/>
                  </a:ln>
                  <a:effectLst/>
                </c:spPr>
                <c:invertIfNegative val="0"/>
                <c:cat>
                  <c:strRef>
                    <c:extLst>
                      <c:ex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c:ext uri="{02D57815-91ED-43cb-92C2-25804820EDAC}">
                        <c15:formulaRef>
                          <c15:sqref>Sheet1!$B$8:$P$8</c15:sqref>
                        </c15:formulaRef>
                      </c:ext>
                    </c:extLst>
                    <c:numCache>
                      <c:formatCode>_(* #,##0_);_(* \(#,##0\);_(* "-"??_);_(@_)</c:formatCode>
                      <c:ptCount val="15"/>
                      <c:pt idx="0">
                        <c:v>0</c:v>
                      </c:pt>
                      <c:pt idx="1">
                        <c:v>150000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7-F6E8-4084-8299-6A076AD94971}"/>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Sheet1!$A$9</c15:sqref>
                        </c15:formulaRef>
                      </c:ext>
                    </c:extLst>
                    <c:strCache>
                      <c:ptCount val="1"/>
                      <c:pt idx="0">
                        <c:v> 1st Ave E Hawthorne to Govt Canal </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Sheet1!$B$9:$P$9</c15:sqref>
                        </c15:formulaRef>
                      </c:ext>
                    </c:extLst>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219000</c:v>
                      </c:pt>
                      <c:pt idx="14">
                        <c:v>0</c:v>
                      </c:pt>
                    </c:numCache>
                  </c:numRef>
                </c:val>
                <c:extLst xmlns:c15="http://schemas.microsoft.com/office/drawing/2012/chart">
                  <c:ext xmlns:c16="http://schemas.microsoft.com/office/drawing/2014/chart" uri="{C3380CC4-5D6E-409C-BE32-E72D297353CC}">
                    <c16:uniqueId val="{00000008-F6E8-4084-8299-6A076AD94971}"/>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Sheet1!$A$12</c15:sqref>
                        </c15:formulaRef>
                      </c:ext>
                    </c:extLst>
                    <c:strCache>
                      <c:ptCount val="1"/>
                      <c:pt idx="0">
                        <c:v>Mt View Estates Rehabilitation (T18)</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Sheet1!$B$12:$P$12</c15:sqref>
                        </c15:formulaRef>
                      </c:ext>
                    </c:extLst>
                    <c:numCache>
                      <c:formatCode>_(* #,##0_);_(* \(#,##0\);_(* "-"??_);_(@_)</c:formatCode>
                      <c:ptCount val="15"/>
                      <c:pt idx="0">
                        <c:v>0</c:v>
                      </c:pt>
                      <c:pt idx="1">
                        <c:v>0</c:v>
                      </c:pt>
                      <c:pt idx="2">
                        <c:v>0</c:v>
                      </c:pt>
                      <c:pt idx="3">
                        <c:v>0</c:v>
                      </c:pt>
                      <c:pt idx="4">
                        <c:v>0</c:v>
                      </c:pt>
                      <c:pt idx="5">
                        <c:v>0</c:v>
                      </c:pt>
                      <c:pt idx="6">
                        <c:v>0</c:v>
                      </c:pt>
                      <c:pt idx="7">
                        <c:v>0</c:v>
                      </c:pt>
                      <c:pt idx="8">
                        <c:v>0</c:v>
                      </c:pt>
                      <c:pt idx="9">
                        <c:v>0</c:v>
                      </c:pt>
                      <c:pt idx="10">
                        <c:v>266000</c:v>
                      </c:pt>
                      <c:pt idx="11">
                        <c:v>0</c:v>
                      </c:pt>
                      <c:pt idx="12">
                        <c:v>0</c:v>
                      </c:pt>
                      <c:pt idx="13">
                        <c:v>0</c:v>
                      </c:pt>
                      <c:pt idx="14">
                        <c:v>0</c:v>
                      </c:pt>
                    </c:numCache>
                  </c:numRef>
                </c:val>
                <c:extLst xmlns:c15="http://schemas.microsoft.com/office/drawing/2012/chart">
                  <c:ext xmlns:c16="http://schemas.microsoft.com/office/drawing/2014/chart" uri="{C3380CC4-5D6E-409C-BE32-E72D297353CC}">
                    <c16:uniqueId val="{00000001-AD63-4528-9496-336ED61C9E4E}"/>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Sheet1!$A$13</c15:sqref>
                        </c15:formulaRef>
                      </c:ext>
                    </c:extLst>
                    <c:strCache>
                      <c:ptCount val="1"/>
                      <c:pt idx="0">
                        <c:v>The Shire Rehabilitation (T19)</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Sheet1!$B$13:$P$13</c15:sqref>
                        </c15:formulaRef>
                      </c:ext>
                    </c:extLst>
                    <c:numCache>
                      <c:formatCode>_(* #,##0_);_(* \(#,##0\);_(* "-"??_);_(@_)</c:formatCode>
                      <c:ptCount val="15"/>
                      <c:pt idx="0">
                        <c:v>0</c:v>
                      </c:pt>
                      <c:pt idx="1">
                        <c:v>0</c:v>
                      </c:pt>
                      <c:pt idx="2">
                        <c:v>0</c:v>
                      </c:pt>
                      <c:pt idx="3">
                        <c:v>0</c:v>
                      </c:pt>
                      <c:pt idx="4">
                        <c:v>0</c:v>
                      </c:pt>
                      <c:pt idx="5">
                        <c:v>0</c:v>
                      </c:pt>
                      <c:pt idx="6">
                        <c:v>0</c:v>
                      </c:pt>
                      <c:pt idx="7">
                        <c:v>0</c:v>
                      </c:pt>
                      <c:pt idx="8">
                        <c:v>0</c:v>
                      </c:pt>
                      <c:pt idx="9">
                        <c:v>344000</c:v>
                      </c:pt>
                      <c:pt idx="10">
                        <c:v>0</c:v>
                      </c:pt>
                      <c:pt idx="11">
                        <c:v>0</c:v>
                      </c:pt>
                      <c:pt idx="12">
                        <c:v>0</c:v>
                      </c:pt>
                      <c:pt idx="13">
                        <c:v>0</c:v>
                      </c:pt>
                      <c:pt idx="14">
                        <c:v>0</c:v>
                      </c:pt>
                    </c:numCache>
                  </c:numRef>
                </c:val>
                <c:extLst xmlns:c15="http://schemas.microsoft.com/office/drawing/2012/chart">
                  <c:ext xmlns:c16="http://schemas.microsoft.com/office/drawing/2014/chart" uri="{C3380CC4-5D6E-409C-BE32-E72D297353CC}">
                    <c16:uniqueId val="{00000002-AD63-4528-9496-336ED61C9E4E}"/>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Sheet1!$A$14</c15:sqref>
                        </c15:formulaRef>
                      </c:ext>
                    </c:extLst>
                    <c:strCache>
                      <c:ptCount val="1"/>
                      <c:pt idx="0">
                        <c:v>Sundown Meadows Rehabilitation (T20)</c:v>
                      </c:pt>
                    </c:strCache>
                  </c:strRef>
                </c:tx>
                <c:spPr>
                  <a:solidFill>
                    <a:schemeClr val="accent1">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Sheet1!$B$14:$P$14</c15:sqref>
                        </c15:formulaRef>
                      </c:ext>
                    </c:extLst>
                    <c:numCache>
                      <c:formatCode>_(* #,##0_);_(* \(#,##0\);_(* "-"??_);_(@_)</c:formatCode>
                      <c:ptCount val="15"/>
                      <c:pt idx="0">
                        <c:v>0</c:v>
                      </c:pt>
                      <c:pt idx="1">
                        <c:v>0</c:v>
                      </c:pt>
                      <c:pt idx="2">
                        <c:v>0</c:v>
                      </c:pt>
                      <c:pt idx="3">
                        <c:v>0</c:v>
                      </c:pt>
                      <c:pt idx="4">
                        <c:v>397000</c:v>
                      </c:pt>
                      <c:pt idx="5">
                        <c:v>0</c:v>
                      </c:pt>
                      <c:pt idx="6">
                        <c:v>0</c:v>
                      </c:pt>
                      <c:pt idx="7">
                        <c:v>0</c:v>
                      </c:pt>
                      <c:pt idx="8">
                        <c:v>0</c:v>
                      </c:pt>
                      <c:pt idx="9">
                        <c:v>0</c:v>
                      </c:pt>
                      <c:pt idx="10">
                        <c:v>0</c:v>
                      </c:pt>
                      <c:pt idx="11">
                        <c:v>0</c:v>
                      </c:pt>
                      <c:pt idx="12">
                        <c:v>0</c:v>
                      </c:pt>
                      <c:pt idx="13">
                        <c:v>0</c:v>
                      </c:pt>
                      <c:pt idx="14">
                        <c:v>0</c:v>
                      </c:pt>
                    </c:numCache>
                  </c:numRef>
                </c:val>
                <c:extLst xmlns:c15="http://schemas.microsoft.com/office/drawing/2012/chart">
                  <c:ext xmlns:c16="http://schemas.microsoft.com/office/drawing/2014/chart" uri="{C3380CC4-5D6E-409C-BE32-E72D297353CC}">
                    <c16:uniqueId val="{00000003-AD63-4528-9496-336ED61C9E4E}"/>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Sheet1!$A$15</c15:sqref>
                        </c15:formulaRef>
                      </c:ext>
                    </c:extLst>
                    <c:strCache>
                      <c:ptCount val="1"/>
                      <c:pt idx="0">
                        <c:v> 1st Ave E Pacific to Skinner </c:v>
                      </c:pt>
                    </c:strCache>
                  </c:strRef>
                </c:tx>
                <c:spPr>
                  <a:solidFill>
                    <a:schemeClr val="accent2">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Sheet1!$B$15:$P$15</c15:sqref>
                        </c15:formulaRef>
                      </c:ext>
                    </c:extLst>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0</c:v>
                      </c:pt>
                      <c:pt idx="12">
                        <c:v>50000</c:v>
                      </c:pt>
                      <c:pt idx="13">
                        <c:v>0</c:v>
                      </c:pt>
                      <c:pt idx="14">
                        <c:v>50000</c:v>
                      </c:pt>
                    </c:numCache>
                  </c:numRef>
                </c:val>
                <c:extLst xmlns:c15="http://schemas.microsoft.com/office/drawing/2012/chart">
                  <c:ext xmlns:c16="http://schemas.microsoft.com/office/drawing/2014/chart" uri="{C3380CC4-5D6E-409C-BE32-E72D297353CC}">
                    <c16:uniqueId val="{00000004-AD63-4528-9496-336ED61C9E4E}"/>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Sheet1!$A$16</c15:sqref>
                        </c15:formulaRef>
                      </c:ext>
                    </c:extLst>
                    <c:strCache>
                      <c:ptCount val="1"/>
                      <c:pt idx="0">
                        <c:v> Elise Meadows Pond - West </c:v>
                      </c:pt>
                    </c:strCache>
                  </c:strRef>
                </c:tx>
                <c:spPr>
                  <a:solidFill>
                    <a:schemeClr val="accent3">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Sheet1!$B$16:$P$16</c15:sqref>
                        </c15:formulaRef>
                      </c:ext>
                    </c:extLst>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extLst xmlns:c15="http://schemas.microsoft.com/office/drawing/2012/chart">
                  <c:ext xmlns:c16="http://schemas.microsoft.com/office/drawing/2014/chart" uri="{C3380CC4-5D6E-409C-BE32-E72D297353CC}">
                    <c16:uniqueId val="{00000005-AD63-4528-9496-336ED61C9E4E}"/>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Sheet1!$A$17</c15:sqref>
                        </c15:formulaRef>
                      </c:ext>
                    </c:extLst>
                    <c:strCache>
                      <c:ptCount val="1"/>
                      <c:pt idx="0">
                        <c:v> St. Paul, Homer, Wayne Storm System </c:v>
                      </c:pt>
                    </c:strCache>
                  </c:strRef>
                </c:tx>
                <c:spPr>
                  <a:solidFill>
                    <a:schemeClr val="accent4">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Sheet1!$B$17:$P$17</c15:sqref>
                        </c15:formulaRef>
                      </c:ext>
                    </c:extLst>
                    <c:numCache>
                      <c:formatCode>_(* #,##0_);_(* \(#,##0\);_(* "-"??_);_(@_)</c:formatCode>
                      <c:ptCount val="15"/>
                      <c:pt idx="0">
                        <c:v>0</c:v>
                      </c:pt>
                      <c:pt idx="1">
                        <c:v>0</c:v>
                      </c:pt>
                      <c:pt idx="2">
                        <c:v>0</c:v>
                      </c:pt>
                      <c:pt idx="3">
                        <c:v>0</c:v>
                      </c:pt>
                      <c:pt idx="4">
                        <c:v>0</c:v>
                      </c:pt>
                      <c:pt idx="5">
                        <c:v>0</c:v>
                      </c:pt>
                      <c:pt idx="6">
                        <c:v>0</c:v>
                      </c:pt>
                      <c:pt idx="7">
                        <c:v>253000</c:v>
                      </c:pt>
                      <c:pt idx="8">
                        <c:v>0</c:v>
                      </c:pt>
                      <c:pt idx="9">
                        <c:v>0</c:v>
                      </c:pt>
                      <c:pt idx="10">
                        <c:v>0</c:v>
                      </c:pt>
                      <c:pt idx="11">
                        <c:v>0</c:v>
                      </c:pt>
                      <c:pt idx="12">
                        <c:v>0</c:v>
                      </c:pt>
                      <c:pt idx="13">
                        <c:v>0</c:v>
                      </c:pt>
                      <c:pt idx="14">
                        <c:v>0</c:v>
                      </c:pt>
                    </c:numCache>
                  </c:numRef>
                </c:val>
                <c:extLst xmlns:c15="http://schemas.microsoft.com/office/drawing/2012/chart">
                  <c:ext xmlns:c16="http://schemas.microsoft.com/office/drawing/2014/chart" uri="{C3380CC4-5D6E-409C-BE32-E72D297353CC}">
                    <c16:uniqueId val="{00000006-AD63-4528-9496-336ED61C9E4E}"/>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Sheet1!$A$18</c15:sqref>
                        </c15:formulaRef>
                      </c:ext>
                    </c:extLst>
                    <c:strCache>
                      <c:ptCount val="1"/>
                      <c:pt idx="0">
                        <c:v> Eastgate Ave South </c:v>
                      </c:pt>
                    </c:strCache>
                  </c:strRef>
                </c:tx>
                <c:spPr>
                  <a:solidFill>
                    <a:schemeClr val="accent5">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Sheet1!$B$18:$P$18</c15:sqref>
                        </c15:formulaRef>
                      </c:ext>
                    </c:extLst>
                    <c:numCache>
                      <c:formatCode>_(* #,##0_);_(* \(#,##0\);_(* "-"??_);_(@_)</c:formatCode>
                      <c:ptCount val="15"/>
                      <c:pt idx="0">
                        <c:v>0</c:v>
                      </c:pt>
                      <c:pt idx="1">
                        <c:v>0</c:v>
                      </c:pt>
                      <c:pt idx="2">
                        <c:v>0</c:v>
                      </c:pt>
                      <c:pt idx="3">
                        <c:v>144000</c:v>
                      </c:pt>
                      <c:pt idx="4">
                        <c:v>0</c:v>
                      </c:pt>
                      <c:pt idx="5">
                        <c:v>0</c:v>
                      </c:pt>
                      <c:pt idx="6">
                        <c:v>0</c:v>
                      </c:pt>
                      <c:pt idx="7">
                        <c:v>0</c:v>
                      </c:pt>
                      <c:pt idx="8">
                        <c:v>0</c:v>
                      </c:pt>
                      <c:pt idx="9">
                        <c:v>0</c:v>
                      </c:pt>
                      <c:pt idx="10">
                        <c:v>0</c:v>
                      </c:pt>
                      <c:pt idx="11">
                        <c:v>0</c:v>
                      </c:pt>
                      <c:pt idx="12">
                        <c:v>0</c:v>
                      </c:pt>
                      <c:pt idx="13">
                        <c:v>0</c:v>
                      </c:pt>
                      <c:pt idx="14">
                        <c:v>0</c:v>
                      </c:pt>
                    </c:numCache>
                  </c:numRef>
                </c:val>
                <c:extLst xmlns:c15="http://schemas.microsoft.com/office/drawing/2012/chart">
                  <c:ext xmlns:c16="http://schemas.microsoft.com/office/drawing/2014/chart" uri="{C3380CC4-5D6E-409C-BE32-E72D297353CC}">
                    <c16:uniqueId val="{00000007-AD63-4528-9496-336ED61C9E4E}"/>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Sheet1!$A$19</c15:sqref>
                        </c15:formulaRef>
                      </c:ext>
                    </c:extLst>
                    <c:strCache>
                      <c:ptCount val="1"/>
                      <c:pt idx="0">
                        <c:v> Butte Ave </c:v>
                      </c:pt>
                    </c:strCache>
                  </c:strRef>
                </c:tx>
                <c:spPr>
                  <a:solidFill>
                    <a:schemeClr val="accent6">
                      <a:lumMod val="80000"/>
                      <a:lumOff val="2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Sheet1!$B$19:$P$19</c15:sqref>
                        </c15:formulaRef>
                      </c:ext>
                    </c:extLst>
                    <c:numCache>
                      <c:formatCode>_(* #,##0_);_(* \(#,##0\);_(* "-"??_);_(@_)</c:formatCode>
                      <c:ptCount val="15"/>
                      <c:pt idx="0">
                        <c:v>0</c:v>
                      </c:pt>
                      <c:pt idx="1">
                        <c:v>0</c:v>
                      </c:pt>
                      <c:pt idx="2">
                        <c:v>0</c:v>
                      </c:pt>
                      <c:pt idx="3">
                        <c:v>0</c:v>
                      </c:pt>
                      <c:pt idx="4">
                        <c:v>0</c:v>
                      </c:pt>
                      <c:pt idx="5">
                        <c:v>0</c:v>
                      </c:pt>
                      <c:pt idx="6">
                        <c:v>0</c:v>
                      </c:pt>
                      <c:pt idx="7">
                        <c:v>0</c:v>
                      </c:pt>
                      <c:pt idx="8">
                        <c:v>422000</c:v>
                      </c:pt>
                      <c:pt idx="9">
                        <c:v>0</c:v>
                      </c:pt>
                      <c:pt idx="10">
                        <c:v>0</c:v>
                      </c:pt>
                      <c:pt idx="11">
                        <c:v>0</c:v>
                      </c:pt>
                      <c:pt idx="12">
                        <c:v>0</c:v>
                      </c:pt>
                      <c:pt idx="13">
                        <c:v>0</c:v>
                      </c:pt>
                      <c:pt idx="14">
                        <c:v>0</c:v>
                      </c:pt>
                    </c:numCache>
                  </c:numRef>
                </c:val>
                <c:extLst xmlns:c15="http://schemas.microsoft.com/office/drawing/2012/chart">
                  <c:ext xmlns:c16="http://schemas.microsoft.com/office/drawing/2014/chart" uri="{C3380CC4-5D6E-409C-BE32-E72D297353CC}">
                    <c16:uniqueId val="{00000008-AD63-4528-9496-336ED61C9E4E}"/>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Sheet1!$A$20</c15:sqref>
                        </c15:formulaRef>
                      </c:ext>
                    </c:extLst>
                    <c:strCache>
                      <c:ptCount val="1"/>
                      <c:pt idx="0">
                        <c:v> Seattle Blvd 3rd Ave to Milwaukee Creek </c:v>
                      </c:pt>
                    </c:strCache>
                  </c:strRef>
                </c:tx>
                <c:spPr>
                  <a:solidFill>
                    <a:schemeClr val="accent1">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Sheet1!$B$1:$P$1</c15:sqref>
                        </c15:formulaRef>
                      </c:ext>
                    </c:extLst>
                    <c:strCach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strCache>
                  </c:strRef>
                </c:cat>
                <c:val>
                  <c:numRef>
                    <c:extLst xmlns:c15="http://schemas.microsoft.com/office/drawing/2012/chart">
                      <c:ext xmlns:c15="http://schemas.microsoft.com/office/drawing/2012/chart" uri="{02D57815-91ED-43cb-92C2-25804820EDAC}">
                        <c15:formulaRef>
                          <c15:sqref>Sheet1!$B$20:$P$20</c15:sqref>
                        </c15:formulaRef>
                      </c:ext>
                    </c:extLst>
                    <c:numCache>
                      <c:formatCode>_(* #,##0_);_(* \(#,##0\);_(* "-"??_);_(@_)</c:formatCode>
                      <c:ptCount val="15"/>
                      <c:pt idx="0">
                        <c:v>0</c:v>
                      </c:pt>
                      <c:pt idx="1">
                        <c:v>0</c:v>
                      </c:pt>
                      <c:pt idx="2">
                        <c:v>0</c:v>
                      </c:pt>
                      <c:pt idx="3">
                        <c:v>0</c:v>
                      </c:pt>
                      <c:pt idx="4">
                        <c:v>0</c:v>
                      </c:pt>
                      <c:pt idx="5">
                        <c:v>0</c:v>
                      </c:pt>
                      <c:pt idx="6">
                        <c:v>0</c:v>
                      </c:pt>
                      <c:pt idx="7">
                        <c:v>0</c:v>
                      </c:pt>
                      <c:pt idx="8">
                        <c:v>0</c:v>
                      </c:pt>
                      <c:pt idx="9">
                        <c:v>0</c:v>
                      </c:pt>
                      <c:pt idx="10">
                        <c:v>0</c:v>
                      </c:pt>
                      <c:pt idx="11">
                        <c:v>113000</c:v>
                      </c:pt>
                      <c:pt idx="12">
                        <c:v>0</c:v>
                      </c:pt>
                      <c:pt idx="13">
                        <c:v>0</c:v>
                      </c:pt>
                      <c:pt idx="14">
                        <c:v>0</c:v>
                      </c:pt>
                    </c:numCache>
                  </c:numRef>
                </c:val>
                <c:extLst xmlns:c15="http://schemas.microsoft.com/office/drawing/2012/chart">
                  <c:ext xmlns:c16="http://schemas.microsoft.com/office/drawing/2014/chart" uri="{C3380CC4-5D6E-409C-BE32-E72D297353CC}">
                    <c16:uniqueId val="{00000009-AD63-4528-9496-336ED61C9E4E}"/>
                  </c:ext>
                </c:extLst>
              </c15:ser>
            </c15:filteredBarSeries>
          </c:ext>
        </c:extLst>
      </c:barChart>
      <c:catAx>
        <c:axId val="3870279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7028320"/>
        <c:crosses val="autoZero"/>
        <c:auto val="1"/>
        <c:lblAlgn val="ctr"/>
        <c:lblOffset val="100"/>
        <c:noMultiLvlLbl val="0"/>
      </c:catAx>
      <c:valAx>
        <c:axId val="38702832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7027992"/>
        <c:crosses val="autoZero"/>
        <c:crossBetween val="between"/>
      </c:valAx>
      <c:spPr>
        <a:noFill/>
        <a:ln>
          <a:noFill/>
        </a:ln>
        <a:effectLst/>
      </c:spPr>
    </c:plotArea>
    <c:legend>
      <c:legendPos val="b"/>
      <c:layout>
        <c:manualLayout>
          <c:xMode val="edge"/>
          <c:yMode val="edge"/>
          <c:x val="5.3418149120248858E-2"/>
          <c:y val="0.72333291279668011"/>
          <c:w val="0.89316370175950233"/>
          <c:h val="0.27666708720332006"/>
        </c:manualLayout>
      </c:layout>
      <c:overlay val="0"/>
      <c:spPr>
        <a:noFill/>
        <a:ln>
          <a:noFill/>
        </a:ln>
        <a:effectLst/>
      </c:spPr>
      <c:txPr>
        <a:bodyPr rot="0" spcFirstLastPara="1" vertOverflow="ellipsis" vert="horz" wrap="square" anchor="b" anchorCtr="1"/>
        <a:lstStyle/>
        <a:p>
          <a:pPr algn="just">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Stormwater</a:t>
            </a:r>
            <a:r>
              <a:rPr lang="en-US" baseline="0" dirty="0"/>
              <a:t> Utility – </a:t>
            </a:r>
            <a:r>
              <a:rPr lang="en-US" dirty="0"/>
              <a:t>Proposed Revenue Bond Issuances ($700K)</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Annual Rate Increase</c:v>
                </c:pt>
              </c:strCache>
            </c:strRef>
          </c:tx>
          <c:spPr>
            <a:solidFill>
              <a:schemeClr val="accent1"/>
            </a:solidFill>
            <a:ln>
              <a:noFill/>
            </a:ln>
            <a:effectLst/>
          </c:spPr>
          <c:invertIfNegative val="0"/>
          <c:cat>
            <c:numRef>
              <c:f>Sheet1!$A$2:$A$16</c:f>
              <c:numCache>
                <c:formatCode>General</c:formatCode>
                <c:ptCount val="15"/>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numCache>
            </c:numRef>
          </c:cat>
          <c:val>
            <c:numRef>
              <c:f>Sheet1!$B$2:$B$16</c:f>
              <c:numCache>
                <c:formatCode>_("$"* #,##0_);_("$"* \(#,##0\);_("$"* "-"??_);_(@_)</c:formatCode>
                <c:ptCount val="15"/>
                <c:pt idx="0">
                  <c:v>0</c:v>
                </c:pt>
                <c:pt idx="1">
                  <c:v>0</c:v>
                </c:pt>
                <c:pt idx="2">
                  <c:v>0</c:v>
                </c:pt>
                <c:pt idx="3">
                  <c:v>0</c:v>
                </c:pt>
                <c:pt idx="4">
                  <c:v>0</c:v>
                </c:pt>
                <c:pt idx="5">
                  <c:v>700000</c:v>
                </c:pt>
                <c:pt idx="6">
                  <c:v>0</c:v>
                </c:pt>
                <c:pt idx="7">
                  <c:v>0</c:v>
                </c:pt>
                <c:pt idx="8">
                  <c:v>0</c:v>
                </c:pt>
                <c:pt idx="9">
                  <c:v>0</c:v>
                </c:pt>
                <c:pt idx="10">
                  <c:v>0</c:v>
                </c:pt>
                <c:pt idx="11">
                  <c:v>0</c:v>
                </c:pt>
                <c:pt idx="12">
                  <c:v>0</c:v>
                </c:pt>
                <c:pt idx="13">
                  <c:v>0</c:v>
                </c:pt>
                <c:pt idx="14">
                  <c:v>0</c:v>
                </c:pt>
              </c:numCache>
            </c:numRef>
          </c:val>
          <c:extLst>
            <c:ext xmlns:c16="http://schemas.microsoft.com/office/drawing/2014/chart" uri="{C3380CC4-5D6E-409C-BE32-E72D297353CC}">
              <c16:uniqueId val="{00000000-9C92-48F9-946A-4250231C0718}"/>
            </c:ext>
          </c:extLst>
        </c:ser>
        <c:dLbls>
          <c:showLegendKey val="0"/>
          <c:showVal val="0"/>
          <c:showCatName val="0"/>
          <c:showSerName val="0"/>
          <c:showPercent val="0"/>
          <c:showBubbleSize val="0"/>
        </c:dLbls>
        <c:gapWidth val="50"/>
        <c:overlap val="-8"/>
        <c:axId val="2122148656"/>
        <c:axId val="2122149488"/>
      </c:barChart>
      <c:catAx>
        <c:axId val="21221486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2149488"/>
        <c:crosses val="autoZero"/>
        <c:auto val="1"/>
        <c:lblAlgn val="ctr"/>
        <c:lblOffset val="100"/>
        <c:noMultiLvlLbl val="0"/>
      </c:catAx>
      <c:valAx>
        <c:axId val="2122149488"/>
        <c:scaling>
          <c:orientation val="minMax"/>
          <c:max val="200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2148656"/>
        <c:crosses val="autoZero"/>
        <c:crossBetween val="between"/>
        <c:majorUnit val="250000"/>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Stormwater Utility – 5 Year Forecast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4"/>
          <c:order val="2"/>
          <c:tx>
            <c:strRef>
              <c:f>Sheet1!$A$8</c:f>
              <c:strCache>
                <c:ptCount val="1"/>
                <c:pt idx="0">
                  <c:v>Cash Operating Expenses</c:v>
                </c:pt>
              </c:strCache>
            </c:strRef>
          </c:tx>
          <c:spPr>
            <a:solidFill>
              <a:schemeClr val="accent5"/>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Sheet1!$B$8:$G$8</c:f>
              <c:numCache>
                <c:formatCode>_(* #,##0_);_(* \(#,##0\);_(* "-"??_);_(@_)</c:formatCode>
                <c:ptCount val="6"/>
                <c:pt idx="0">
                  <c:v>1147893.6800000002</c:v>
                </c:pt>
                <c:pt idx="1">
                  <c:v>821901.18204999994</c:v>
                </c:pt>
                <c:pt idx="2">
                  <c:v>846890.98147631262</c:v>
                </c:pt>
                <c:pt idx="3">
                  <c:v>872908.73654094373</c:v>
                </c:pt>
                <c:pt idx="4">
                  <c:v>900002.44150574727</c:v>
                </c:pt>
                <c:pt idx="5">
                  <c:v>928222.55375871365</c:v>
                </c:pt>
              </c:numCache>
            </c:numRef>
          </c:val>
          <c:extLst>
            <c:ext xmlns:c16="http://schemas.microsoft.com/office/drawing/2014/chart" uri="{C3380CC4-5D6E-409C-BE32-E72D297353CC}">
              <c16:uniqueId val="{00000005-7839-40C8-9231-2E2B28B2AC8E}"/>
            </c:ext>
          </c:extLst>
        </c:ser>
        <c:ser>
          <c:idx val="2"/>
          <c:order val="3"/>
          <c:tx>
            <c:strRef>
              <c:f>Sheet1!$A$4</c:f>
              <c:strCache>
                <c:ptCount val="1"/>
                <c:pt idx="0">
                  <c:v>Rate-Funded Capital</c:v>
                </c:pt>
              </c:strCache>
            </c:strRef>
          </c:tx>
          <c:spPr>
            <a:solidFill>
              <a:schemeClr val="accent3"/>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Sheet1!$B$4:$G$4</c:f>
              <c:numCache>
                <c:formatCode>_(* #,##0_);_(* \(#,##0\);_(* "-"??_);_(@_)</c:formatCode>
                <c:ptCount val="6"/>
                <c:pt idx="0">
                  <c:v>0</c:v>
                </c:pt>
                <c:pt idx="1">
                  <c:v>414531.02</c:v>
                </c:pt>
                <c:pt idx="2">
                  <c:v>447398.38</c:v>
                </c:pt>
                <c:pt idx="3">
                  <c:v>482927.95999999996</c:v>
                </c:pt>
                <c:pt idx="4">
                  <c:v>520328.25000000006</c:v>
                </c:pt>
                <c:pt idx="5">
                  <c:v>503484.92999999993</c:v>
                </c:pt>
              </c:numCache>
            </c:numRef>
          </c:val>
          <c:extLst>
            <c:ext xmlns:c16="http://schemas.microsoft.com/office/drawing/2014/chart" uri="{C3380CC4-5D6E-409C-BE32-E72D297353CC}">
              <c16:uniqueId val="{00000002-7839-40C8-9231-2E2B28B2AC8E}"/>
            </c:ext>
          </c:extLst>
        </c:ser>
        <c:ser>
          <c:idx val="3"/>
          <c:order val="4"/>
          <c:tx>
            <c:strRef>
              <c:f>Sheet1!$A$5</c:f>
              <c:strCache>
                <c:ptCount val="1"/>
                <c:pt idx="0">
                  <c:v>Debt Service Coverage</c:v>
                </c:pt>
              </c:strCache>
            </c:strRef>
          </c:tx>
          <c:spPr>
            <a:solidFill>
              <a:schemeClr val="accent4"/>
            </a:solidFill>
            <a:ln>
              <a:noFill/>
            </a:ln>
            <a:effectLst/>
          </c:spPr>
          <c:invertIfNegative val="0"/>
          <c:cat>
            <c:strRef>
              <c:f>Sheet1!$B$1:$G$1</c:f>
              <c:strCache>
                <c:ptCount val="6"/>
                <c:pt idx="0">
                  <c:v>2021</c:v>
                </c:pt>
                <c:pt idx="1">
                  <c:v>2022</c:v>
                </c:pt>
                <c:pt idx="2">
                  <c:v>2023</c:v>
                </c:pt>
                <c:pt idx="3">
                  <c:v>2024</c:v>
                </c:pt>
                <c:pt idx="4">
                  <c:v>2025</c:v>
                </c:pt>
                <c:pt idx="5">
                  <c:v>2026</c:v>
                </c:pt>
              </c:strCache>
            </c:strRef>
          </c:cat>
          <c:val>
            <c:numRef>
              <c:f>Sheet1!$B$5:$G$5</c:f>
              <c:numCache>
                <c:formatCode>_(* #,##0_);_(* \(#,##0\);_(* "-"??_);_(@_)</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4-7839-40C8-9231-2E2B28B2AC8E}"/>
            </c:ext>
          </c:extLst>
        </c:ser>
        <c:ser>
          <c:idx val="5"/>
          <c:order val="5"/>
          <c:tx>
            <c:strRef>
              <c:f>Sheet1!$A$6</c:f>
              <c:strCache>
                <c:ptCount val="1"/>
                <c:pt idx="0">
                  <c:v>Existing Debt Service</c:v>
                </c:pt>
              </c:strCache>
            </c:strRef>
          </c:tx>
          <c:spPr>
            <a:solidFill>
              <a:schemeClr val="accent6"/>
            </a:solidFill>
            <a:ln>
              <a:noFill/>
            </a:ln>
            <a:effectLst/>
          </c:spPr>
          <c:invertIfNegative val="0"/>
          <c:val>
            <c:numRef>
              <c:f>Sheet1!$B$6:$G$6</c:f>
              <c:numCache>
                <c:formatCode>_(* #,##0_);_(* \(#,##0\);_(* "-"??_);_(@_)</c:formatCode>
                <c:ptCount val="6"/>
                <c:pt idx="0">
                  <c:v>0</c:v>
                </c:pt>
                <c:pt idx="1">
                  <c:v>0</c:v>
                </c:pt>
                <c:pt idx="2">
                  <c:v>0</c:v>
                </c:pt>
                <c:pt idx="3">
                  <c:v>0</c:v>
                </c:pt>
                <c:pt idx="4">
                  <c:v>0</c:v>
                </c:pt>
                <c:pt idx="5">
                  <c:v>0</c:v>
                </c:pt>
              </c:numCache>
            </c:numRef>
          </c:val>
          <c:extLst>
            <c:ext xmlns:c16="http://schemas.microsoft.com/office/drawing/2014/chart" uri="{C3380CC4-5D6E-409C-BE32-E72D297353CC}">
              <c16:uniqueId val="{00000001-4DAC-4422-9D89-42F552F00152}"/>
            </c:ext>
          </c:extLst>
        </c:ser>
        <c:ser>
          <c:idx val="6"/>
          <c:order val="6"/>
          <c:tx>
            <c:strRef>
              <c:f>Sheet1!$A$7</c:f>
              <c:strCache>
                <c:ptCount val="1"/>
                <c:pt idx="0">
                  <c:v>New Debt Service</c:v>
                </c:pt>
              </c:strCache>
            </c:strRef>
          </c:tx>
          <c:spPr>
            <a:solidFill>
              <a:schemeClr val="accent1">
                <a:lumMod val="60000"/>
              </a:schemeClr>
            </a:solidFill>
            <a:ln>
              <a:noFill/>
            </a:ln>
            <a:effectLst/>
          </c:spPr>
          <c:invertIfNegative val="0"/>
          <c:val>
            <c:numRef>
              <c:f>Sheet1!$B$7:$G$7</c:f>
              <c:numCache>
                <c:formatCode>_(* #,##0_);_(* \(#,##0\);_(* "-"??_);_(@_)</c:formatCode>
                <c:ptCount val="6"/>
                <c:pt idx="0">
                  <c:v>0</c:v>
                </c:pt>
                <c:pt idx="1">
                  <c:v>0</c:v>
                </c:pt>
                <c:pt idx="2">
                  <c:v>0</c:v>
                </c:pt>
                <c:pt idx="3">
                  <c:v>0</c:v>
                </c:pt>
                <c:pt idx="4">
                  <c:v>0</c:v>
                </c:pt>
                <c:pt idx="5">
                  <c:v>56204.931807622539</c:v>
                </c:pt>
              </c:numCache>
            </c:numRef>
          </c:val>
          <c:extLst>
            <c:ext xmlns:c16="http://schemas.microsoft.com/office/drawing/2014/chart" uri="{C3380CC4-5D6E-409C-BE32-E72D297353CC}">
              <c16:uniqueId val="{00000002-4DAC-4422-9D89-42F552F00152}"/>
            </c:ext>
          </c:extLst>
        </c:ser>
        <c:dLbls>
          <c:showLegendKey val="0"/>
          <c:showVal val="0"/>
          <c:showCatName val="0"/>
          <c:showSerName val="0"/>
          <c:showPercent val="0"/>
          <c:showBubbleSize val="0"/>
        </c:dLbls>
        <c:gapWidth val="50"/>
        <c:overlap val="100"/>
        <c:axId val="379759320"/>
        <c:axId val="379759648"/>
      </c:barChart>
      <c:lineChart>
        <c:grouping val="standard"/>
        <c:varyColors val="0"/>
        <c:ser>
          <c:idx val="0"/>
          <c:order val="0"/>
          <c:tx>
            <c:strRef>
              <c:f>Sheet1!$A$2</c:f>
              <c:strCache>
                <c:ptCount val="1"/>
                <c:pt idx="0">
                  <c:v>Revenue Before Increase</c:v>
                </c:pt>
              </c:strCache>
            </c:strRef>
          </c:tx>
          <c:spPr>
            <a:ln w="28575" cap="rnd">
              <a:solidFill>
                <a:schemeClr val="tx1"/>
              </a:solidFill>
              <a:round/>
            </a:ln>
            <a:effectLst/>
          </c:spPr>
          <c:marker>
            <c:symbol val="none"/>
          </c:marker>
          <c:cat>
            <c:strRef>
              <c:f>Sheet1!$B$1:$G$1</c:f>
              <c:strCache>
                <c:ptCount val="6"/>
                <c:pt idx="0">
                  <c:v>2021</c:v>
                </c:pt>
                <c:pt idx="1">
                  <c:v>2022</c:v>
                </c:pt>
                <c:pt idx="2">
                  <c:v>2023</c:v>
                </c:pt>
                <c:pt idx="3">
                  <c:v>2024</c:v>
                </c:pt>
                <c:pt idx="4">
                  <c:v>2025</c:v>
                </c:pt>
                <c:pt idx="5">
                  <c:v>2026</c:v>
                </c:pt>
              </c:strCache>
            </c:strRef>
          </c:cat>
          <c:val>
            <c:numRef>
              <c:f>Sheet1!$B$2:$G$2</c:f>
              <c:numCache>
                <c:formatCode>_(* #,##0_);_(* \(#,##0\);_(* "-"??_);_(@_)</c:formatCode>
                <c:ptCount val="6"/>
                <c:pt idx="0">
                  <c:v>1185049.1850999999</c:v>
                </c:pt>
                <c:pt idx="1">
                  <c:v>1196938.7070500001</c:v>
                </c:pt>
                <c:pt idx="2">
                  <c:v>1208831.2552</c:v>
                </c:pt>
                <c:pt idx="3">
                  <c:v>1220848.0490000001</c:v>
                </c:pt>
                <c:pt idx="4">
                  <c:v>1232985.96245</c:v>
                </c:pt>
                <c:pt idx="5">
                  <c:v>1245246.2529175</c:v>
                </c:pt>
              </c:numCache>
            </c:numRef>
          </c:val>
          <c:smooth val="0"/>
          <c:extLst>
            <c:ext xmlns:c16="http://schemas.microsoft.com/office/drawing/2014/chart" uri="{C3380CC4-5D6E-409C-BE32-E72D297353CC}">
              <c16:uniqueId val="{00000000-7839-40C8-9231-2E2B28B2AC8E}"/>
            </c:ext>
          </c:extLst>
        </c:ser>
        <c:ser>
          <c:idx val="1"/>
          <c:order val="1"/>
          <c:tx>
            <c:strRef>
              <c:f>Sheet1!$A$3</c:f>
              <c:strCache>
                <c:ptCount val="1"/>
                <c:pt idx="0">
                  <c:v>Revenue After Increase</c:v>
                </c:pt>
              </c:strCache>
            </c:strRef>
          </c:tx>
          <c:spPr>
            <a:ln w="28575" cap="rnd">
              <a:solidFill>
                <a:schemeClr val="tx1"/>
              </a:solidFill>
              <a:prstDash val="sysDash"/>
              <a:round/>
            </a:ln>
            <a:effectLst/>
          </c:spPr>
          <c:marker>
            <c:symbol val="none"/>
          </c:marker>
          <c:cat>
            <c:strRef>
              <c:f>Sheet1!$B$1:$G$1</c:f>
              <c:strCache>
                <c:ptCount val="6"/>
                <c:pt idx="0">
                  <c:v>2021</c:v>
                </c:pt>
                <c:pt idx="1">
                  <c:v>2022</c:v>
                </c:pt>
                <c:pt idx="2">
                  <c:v>2023</c:v>
                </c:pt>
                <c:pt idx="3">
                  <c:v>2024</c:v>
                </c:pt>
                <c:pt idx="4">
                  <c:v>2025</c:v>
                </c:pt>
                <c:pt idx="5">
                  <c:v>2026</c:v>
                </c:pt>
              </c:strCache>
            </c:strRef>
          </c:cat>
          <c:val>
            <c:numRef>
              <c:f>Sheet1!$B$3:$G$3</c:f>
              <c:numCache>
                <c:formatCode>_(* #,##0_);_(* \(#,##0\);_(* "-"??_);_(@_)</c:formatCode>
                <c:ptCount val="6"/>
                <c:pt idx="0">
                  <c:v>1185049.1850999999</c:v>
                </c:pt>
                <c:pt idx="1">
                  <c:v>1241441.8320500001</c:v>
                </c:pt>
                <c:pt idx="2">
                  <c:v>1300413.1235593751</c:v>
                </c:pt>
                <c:pt idx="3">
                  <c:v>1362212.0371195807</c:v>
                </c:pt>
                <c:pt idx="4">
                  <c:v>1426969.3656914304</c:v>
                </c:pt>
                <c:pt idx="5">
                  <c:v>1494826.7419216451</c:v>
                </c:pt>
              </c:numCache>
            </c:numRef>
          </c:val>
          <c:smooth val="0"/>
          <c:extLst>
            <c:ext xmlns:c16="http://schemas.microsoft.com/office/drawing/2014/chart" uri="{C3380CC4-5D6E-409C-BE32-E72D297353CC}">
              <c16:uniqueId val="{00000001-7839-40C8-9231-2E2B28B2AC8E}"/>
            </c:ext>
          </c:extLst>
        </c:ser>
        <c:dLbls>
          <c:showLegendKey val="0"/>
          <c:showVal val="0"/>
          <c:showCatName val="0"/>
          <c:showSerName val="0"/>
          <c:showPercent val="0"/>
          <c:showBubbleSize val="0"/>
        </c:dLbls>
        <c:marker val="1"/>
        <c:smooth val="0"/>
        <c:axId val="379759320"/>
        <c:axId val="379759648"/>
      </c:lineChart>
      <c:catAx>
        <c:axId val="379759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9759648"/>
        <c:crosses val="autoZero"/>
        <c:auto val="1"/>
        <c:lblAlgn val="ctr"/>
        <c:lblOffset val="100"/>
        <c:noMultiLvlLbl val="0"/>
      </c:catAx>
      <c:valAx>
        <c:axId val="379759648"/>
        <c:scaling>
          <c:orientation val="minMax"/>
          <c:max val="600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9759320"/>
        <c:crosses val="autoZero"/>
        <c:crossBetween val="between"/>
      </c:valAx>
      <c:spPr>
        <a:noFill/>
        <a:ln>
          <a:noFill/>
        </a:ln>
        <a:effectLst/>
      </c:spPr>
    </c:plotArea>
    <c:legend>
      <c:legendPos val="b"/>
      <c:layout>
        <c:manualLayout>
          <c:xMode val="edge"/>
          <c:yMode val="edge"/>
          <c:x val="8.3089943618158857E-2"/>
          <c:y val="0.8783896377411835"/>
          <c:w val="0.67641258384368619"/>
          <c:h val="0.12161036225881652"/>
        </c:manualLayout>
      </c:layout>
      <c:overlay val="0"/>
      <c:spPr>
        <a:noFill/>
        <a:ln>
          <a:noFill/>
        </a:ln>
        <a:effectLst/>
      </c:spPr>
      <c:txPr>
        <a:bodyPr rot="0" spcFirstLastPara="1" vertOverflow="ellipsis" vert="horz" wrap="square" anchor="ctr" anchorCtr="0"/>
        <a:lstStyle/>
        <a:p>
          <a:pPr algn="just">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5557DB7E-ECD6-463A-AEF5-FA083C76AE1A}" type="datetimeFigureOut">
              <a:rPr lang="en-US" smtClean="0"/>
              <a:t>10/21/2021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703E4236-91BB-4ED6-9712-D701031D2E24}" type="slidenum">
              <a:rPr lang="en-US" smtClean="0"/>
              <a:t>‹#›</a:t>
            </a:fld>
            <a:endParaRPr lang="en-US"/>
          </a:p>
        </p:txBody>
      </p:sp>
    </p:spTree>
    <p:extLst>
      <p:ext uri="{BB962C8B-B14F-4D97-AF65-F5344CB8AC3E}">
        <p14:creationId xmlns:p14="http://schemas.microsoft.com/office/powerpoint/2010/main" val="1656743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15ED4E1C-1784-4465-9C30-4063BA077A53}" type="datetimeFigureOut">
              <a:rPr lang="en-US" smtClean="0"/>
              <a:t>10/21/2021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59A62F2-1EFA-4F17-A286-A860A8576837}" type="slidenum">
              <a:rPr lang="en-US" smtClean="0"/>
              <a:t>‹#›</a:t>
            </a:fld>
            <a:endParaRPr lang="en-US"/>
          </a:p>
        </p:txBody>
      </p:sp>
    </p:spTree>
    <p:extLst>
      <p:ext uri="{BB962C8B-B14F-4D97-AF65-F5344CB8AC3E}">
        <p14:creationId xmlns:p14="http://schemas.microsoft.com/office/powerpoint/2010/main" val="4273421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30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44793" y="304800"/>
            <a:ext cx="7542007" cy="914400"/>
          </a:xfrm>
        </p:spPr>
        <p:txBody>
          <a:bodyPr>
            <a:normAutofit/>
          </a:bodyPr>
          <a:lstStyle>
            <a:lvl1pPr marL="0" algn="l" defTabSz="914400" rtl="0" eaLnBrk="1" latinLnBrk="0" hangingPunct="1">
              <a:defRPr lang="en-US" sz="3600" b="1" kern="1200" dirty="0">
                <a:solidFill>
                  <a:srgbClr val="B8632E"/>
                </a:solidFill>
                <a:effectLst/>
                <a:latin typeface="Arial Narrow" panose="020B0606020202030204" pitchFamily="34" charset="0"/>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lvl1pPr marL="342900" marR="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sz="2000" b="1">
                <a:latin typeface="Arial Narrow" panose="020B0606020202030204" pitchFamily="34" charset="0"/>
              </a:defRPr>
            </a:lvl1pPr>
            <a:lvl2pPr marL="8001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atin typeface="Arial Narrow" panose="020B0606020202030204" pitchFamily="34" charset="0"/>
              </a:defRPr>
            </a:lvl2pPr>
            <a:lvl3pPr marL="12573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atin typeface="Arial Narrow" panose="020B0606020202030204" pitchFamily="34" charset="0"/>
              </a:defRPr>
            </a:lvl3pPr>
            <a:lvl4pPr>
              <a:defRPr sz="2000">
                <a:latin typeface="Arial Narrow" panose="020B0606020202030204" pitchFamily="34" charset="0"/>
              </a:defRPr>
            </a:lvl4pPr>
            <a:lvl5pPr>
              <a:defRPr sz="2000">
                <a:latin typeface="Arial Narrow" panose="020B0606020202030204" pitchFamily="34" charset="0"/>
              </a:defRPr>
            </a:lvl5pPr>
          </a:lstStyle>
          <a:p>
            <a:pPr marL="342900" marR="0" lvl="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Click to edit Master text styles</a:t>
            </a:r>
          </a:p>
          <a:p>
            <a:pPr marL="342900" marR="0" lvl="1"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Second level</a:t>
            </a:r>
          </a:p>
          <a:p>
            <a:pPr marL="342900" marR="0" lvl="2"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Third level</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257" y="432961"/>
            <a:ext cx="633960" cy="658079"/>
          </a:xfrm>
          <a:prstGeom prst="rect">
            <a:avLst/>
          </a:prstGeom>
          <a:effectLst/>
        </p:spPr>
      </p:pic>
      <p:pic>
        <p:nvPicPr>
          <p:cNvPr id="14" name="Picture 13">
            <a:extLst>
              <a:ext uri="{FF2B5EF4-FFF2-40B4-BE49-F238E27FC236}">
                <a16:creationId xmlns:a16="http://schemas.microsoft.com/office/drawing/2014/main" id="{079A94D6-98E9-43AD-887C-AF16150F03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6257" y="432961"/>
            <a:ext cx="633960" cy="658079"/>
          </a:xfrm>
          <a:prstGeom prst="rect">
            <a:avLst/>
          </a:prstGeom>
          <a:effectLst/>
        </p:spPr>
      </p:pic>
    </p:spTree>
    <p:extLst>
      <p:ext uri="{BB962C8B-B14F-4D97-AF65-F5344CB8AC3E}">
        <p14:creationId xmlns:p14="http://schemas.microsoft.com/office/powerpoint/2010/main" val="153024495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4038600" cy="4525963"/>
          </a:xfrm>
        </p:spPr>
        <p:txBody>
          <a:bodyPr>
            <a:normAutofit/>
          </a:bodyPr>
          <a:lstStyle>
            <a:lvl1pPr marL="342900" marR="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sz="2000"/>
            </a:lvl1pPr>
            <a:lvl2pPr marL="8001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2pPr>
            <a:lvl3pPr marL="12573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3pPr>
            <a:lvl4pPr>
              <a:defRPr sz="2000"/>
            </a:lvl4pPr>
            <a:lvl5pPr>
              <a:defRPr sz="20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Click to edit Master text styles</a:t>
            </a:r>
          </a:p>
          <a:p>
            <a:pPr marL="342900" marR="0" lvl="1"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Second level</a:t>
            </a:r>
          </a:p>
          <a:p>
            <a:pPr marL="342900" marR="0" lvl="2"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Third level</a:t>
            </a:r>
          </a:p>
        </p:txBody>
      </p:sp>
      <p:sp>
        <p:nvSpPr>
          <p:cNvPr id="4" name="Content Placeholder 3"/>
          <p:cNvSpPr>
            <a:spLocks noGrp="1"/>
          </p:cNvSpPr>
          <p:nvPr>
            <p:ph sz="half" idx="2"/>
          </p:nvPr>
        </p:nvSpPr>
        <p:spPr>
          <a:xfrm>
            <a:off x="4648200" y="1371600"/>
            <a:ext cx="4038600" cy="4525963"/>
          </a:xfrm>
        </p:spPr>
        <p:txBody>
          <a:bodyPr>
            <a:normAutofit/>
          </a:bodyPr>
          <a:lstStyle>
            <a:lvl1pPr marL="342900" marR="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sz="2000"/>
            </a:lvl1pPr>
            <a:lvl2pPr marL="8001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2pPr>
            <a:lvl3pPr marL="12573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3pPr>
            <a:lvl4pPr>
              <a:defRPr sz="2000"/>
            </a:lvl4pPr>
            <a:lvl5pPr>
              <a:defRPr sz="20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Click to edit Master text styles</a:t>
            </a:r>
          </a:p>
          <a:p>
            <a:pPr marL="342900" marR="0" lvl="1"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Second level</a:t>
            </a:r>
          </a:p>
          <a:p>
            <a:pPr marL="342900" marR="0" lvl="2"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Third level</a:t>
            </a:r>
          </a:p>
        </p:txBody>
      </p:sp>
      <p:sp>
        <p:nvSpPr>
          <p:cNvPr id="10" name="Title 1"/>
          <p:cNvSpPr>
            <a:spLocks noGrp="1"/>
          </p:cNvSpPr>
          <p:nvPr>
            <p:ph type="title"/>
          </p:nvPr>
        </p:nvSpPr>
        <p:spPr>
          <a:xfrm>
            <a:off x="1144793" y="304800"/>
            <a:ext cx="7542007" cy="914400"/>
          </a:xfrm>
        </p:spPr>
        <p:txBody>
          <a:bodyPr>
            <a:normAutofit/>
          </a:bodyPr>
          <a:lstStyle>
            <a:lvl1pPr marL="0" algn="l" defTabSz="914400" rtl="0" eaLnBrk="1" latinLnBrk="0" hangingPunct="1">
              <a:defRPr lang="en-US" sz="3600" b="1" kern="1200" dirty="0">
                <a:solidFill>
                  <a:srgbClr val="B8632E"/>
                </a:solidFill>
                <a:effectLst/>
                <a:latin typeface="Arial Narrow" panose="020B0606020202030204" pitchFamily="34" charset="0"/>
                <a:ea typeface="+mn-ea"/>
                <a:cs typeface="+mn-cs"/>
              </a:defRPr>
            </a:lvl1pPr>
          </a:lstStyle>
          <a:p>
            <a:r>
              <a:rPr lang="en-US"/>
              <a:t>Click to edit Master title style</a:t>
            </a: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257" y="432961"/>
            <a:ext cx="633960" cy="658079"/>
          </a:xfrm>
          <a:prstGeom prst="rect">
            <a:avLst/>
          </a:prstGeom>
          <a:effectLst/>
        </p:spPr>
      </p:pic>
      <p:pic>
        <p:nvPicPr>
          <p:cNvPr id="14" name="Picture 13">
            <a:extLst>
              <a:ext uri="{FF2B5EF4-FFF2-40B4-BE49-F238E27FC236}">
                <a16:creationId xmlns:a16="http://schemas.microsoft.com/office/drawing/2014/main" id="{72EE8A92-378F-4B53-89A2-49841A1AE6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6257" y="432961"/>
            <a:ext cx="633960" cy="658079"/>
          </a:xfrm>
          <a:prstGeom prst="rect">
            <a:avLst/>
          </a:prstGeom>
          <a:effectLst/>
        </p:spPr>
      </p:pic>
    </p:spTree>
    <p:extLst>
      <p:ext uri="{BB962C8B-B14F-4D97-AF65-F5344CB8AC3E}">
        <p14:creationId xmlns:p14="http://schemas.microsoft.com/office/powerpoint/2010/main" val="88115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639762"/>
          </a:xfrm>
        </p:spPr>
        <p:txBody>
          <a:bodyPr anchor="b">
            <a:noAutofit/>
          </a:bodyPr>
          <a:lstStyle>
            <a:lvl1pPr marL="0" indent="0">
              <a:buNone/>
              <a:defRPr lang="en-US" sz="2400" b="1" kern="1200" dirty="0" smtClean="0">
                <a:solidFill>
                  <a:schemeClr val="tx1"/>
                </a:solidFill>
                <a:latin typeface="Arial Narrow" panose="020B0606020202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35162"/>
            <a:ext cx="4040188" cy="3951288"/>
          </a:xfrm>
        </p:spPr>
        <p:txBody>
          <a:bodyPr>
            <a:normAutofit/>
          </a:bodyPr>
          <a:lstStyle>
            <a:lvl1pPr marL="342900" marR="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sz="2000"/>
            </a:lvl1pPr>
            <a:lvl2pPr marL="8001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2pPr>
            <a:lvl3pPr marL="12573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3pPr>
            <a:lvl4pPr>
              <a:defRPr sz="2000"/>
            </a:lvl4pPr>
            <a:lvl5pPr>
              <a:defRPr sz="2000"/>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Click to edit Master text styles</a:t>
            </a:r>
          </a:p>
          <a:p>
            <a:pPr marL="342900" marR="0" lvl="1"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Second level</a:t>
            </a:r>
          </a:p>
          <a:p>
            <a:pPr marL="342900" marR="0" lvl="2"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Third level</a:t>
            </a:r>
          </a:p>
        </p:txBody>
      </p:sp>
      <p:sp>
        <p:nvSpPr>
          <p:cNvPr id="5" name="Text Placeholder 4"/>
          <p:cNvSpPr>
            <a:spLocks noGrp="1"/>
          </p:cNvSpPr>
          <p:nvPr>
            <p:ph type="body" sz="quarter" idx="3"/>
          </p:nvPr>
        </p:nvSpPr>
        <p:spPr>
          <a:xfrm>
            <a:off x="4645025" y="1295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35162"/>
            <a:ext cx="4041775" cy="3951288"/>
          </a:xfrm>
        </p:spPr>
        <p:txBody>
          <a:bodyPr>
            <a:normAutofit/>
          </a:bodyPr>
          <a:lstStyle>
            <a:lvl1pPr marL="342900" marR="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sz="2000"/>
            </a:lvl1pPr>
            <a:lvl2pPr marL="8001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2pPr>
            <a:lvl3pPr marL="12573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3pPr>
            <a:lvl4pPr>
              <a:defRPr sz="2000"/>
            </a:lvl4pPr>
            <a:lvl5pPr>
              <a:defRPr sz="2000"/>
            </a:lvl5pPr>
            <a:lvl6pPr>
              <a:defRPr sz="1600"/>
            </a:lvl6pPr>
            <a:lvl7pPr>
              <a:defRPr sz="1600"/>
            </a:lvl7pPr>
            <a:lvl8pPr>
              <a:defRPr sz="1600"/>
            </a:lvl8pPr>
            <a:lvl9pPr>
              <a:defRPr sz="1600"/>
            </a:lvl9pPr>
          </a:lstStyle>
          <a:p>
            <a:pPr marL="342900" marR="0" lvl="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Click to edit Master text styles</a:t>
            </a:r>
          </a:p>
          <a:p>
            <a:pPr marL="342900" marR="0" lvl="1"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Second level</a:t>
            </a:r>
          </a:p>
          <a:p>
            <a:pPr marL="342900" marR="0" lvl="2"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Third level</a:t>
            </a:r>
          </a:p>
        </p:txBody>
      </p:sp>
      <p:sp>
        <p:nvSpPr>
          <p:cNvPr id="12" name="Title 1"/>
          <p:cNvSpPr>
            <a:spLocks noGrp="1"/>
          </p:cNvSpPr>
          <p:nvPr>
            <p:ph type="title"/>
          </p:nvPr>
        </p:nvSpPr>
        <p:spPr>
          <a:xfrm>
            <a:off x="1144793" y="304800"/>
            <a:ext cx="7542007" cy="914400"/>
          </a:xfrm>
        </p:spPr>
        <p:txBody>
          <a:bodyPr>
            <a:normAutofit/>
          </a:bodyPr>
          <a:lstStyle>
            <a:lvl1pPr marL="0" algn="l" defTabSz="914400" rtl="0" eaLnBrk="1" latinLnBrk="0" hangingPunct="1">
              <a:defRPr lang="en-US" sz="3600" b="1" kern="1200" dirty="0">
                <a:solidFill>
                  <a:srgbClr val="B8632E"/>
                </a:solidFill>
                <a:effectLst/>
                <a:latin typeface="Arial Narrow" panose="020B0606020202030204" pitchFamily="34" charset="0"/>
                <a:ea typeface="+mn-ea"/>
                <a:cs typeface="+mn-cs"/>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257" y="432961"/>
            <a:ext cx="633960" cy="658079"/>
          </a:xfrm>
          <a:prstGeom prst="rect">
            <a:avLst/>
          </a:prstGeom>
          <a:effectLst/>
        </p:spPr>
      </p:pic>
      <p:pic>
        <p:nvPicPr>
          <p:cNvPr id="16" name="Picture 15">
            <a:extLst>
              <a:ext uri="{FF2B5EF4-FFF2-40B4-BE49-F238E27FC236}">
                <a16:creationId xmlns:a16="http://schemas.microsoft.com/office/drawing/2014/main" id="{6FE4E5F1-9378-4AEC-BDE3-6F01D355C55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6257" y="432961"/>
            <a:ext cx="633960" cy="658079"/>
          </a:xfrm>
          <a:prstGeom prst="rect">
            <a:avLst/>
          </a:prstGeom>
          <a:effectLst/>
        </p:spPr>
      </p:pic>
    </p:spTree>
    <p:extLst>
      <p:ext uri="{BB962C8B-B14F-4D97-AF65-F5344CB8AC3E}">
        <p14:creationId xmlns:p14="http://schemas.microsoft.com/office/powerpoint/2010/main" val="3589312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012950"/>
          </a:xfrm>
        </p:spPr>
        <p:txBody>
          <a:bodyPr anchor="b">
            <a:noAutofit/>
          </a:bodyPr>
          <a:lstStyle>
            <a:lvl1pPr algn="l">
              <a:defRPr sz="3600" b="1">
                <a:solidFill>
                  <a:srgbClr val="B8632E"/>
                </a:solidFill>
                <a:effectLst/>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marL="342900" marR="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sz="2000"/>
            </a:lvl1pPr>
            <a:lvl2pPr marL="8001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2pPr>
            <a:lvl3pPr marL="1257300" marR="0" indent="-342900" algn="l" defTabSz="914400" rtl="0" eaLnBrk="1" fontAlgn="auto" latinLnBrk="0" hangingPunct="1">
              <a:lnSpc>
                <a:spcPct val="100000"/>
              </a:lnSpc>
              <a:spcBef>
                <a:spcPct val="20000"/>
              </a:spcBef>
              <a:spcAft>
                <a:spcPts val="0"/>
              </a:spcAft>
              <a:buClr>
                <a:srgbClr val="4B575D"/>
              </a:buClr>
              <a:buSzTx/>
              <a:buFont typeface="Arial Narrow" panose="020B0606020202030204" pitchFamily="34" charset="0"/>
              <a:buChar char="–"/>
              <a:tabLst/>
              <a:defRPr sz="2000"/>
            </a:lvl3pPr>
            <a:lvl4pPr>
              <a:defRPr sz="2000"/>
            </a:lvl4pPr>
            <a:lvl5pPr>
              <a:defRPr sz="2000"/>
            </a:lvl5pPr>
            <a:lvl6pPr>
              <a:defRPr sz="2000"/>
            </a:lvl6pPr>
            <a:lvl7pPr>
              <a:defRPr sz="2000"/>
            </a:lvl7pPr>
            <a:lvl8pPr>
              <a:defRPr sz="2000"/>
            </a:lvl8pPr>
            <a:lvl9pPr>
              <a:defRPr sz="2000"/>
            </a:lvl9pPr>
          </a:lstStyle>
          <a:p>
            <a:pPr marL="342900" marR="0" lvl="0"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Click to edit Master text styles</a:t>
            </a:r>
          </a:p>
          <a:p>
            <a:pPr marL="342900" marR="0" lvl="1"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Second level</a:t>
            </a:r>
          </a:p>
          <a:p>
            <a:pPr marL="342900" marR="0" lvl="2" indent="-342900" algn="l" defTabSz="914400" rtl="0" eaLnBrk="1" fontAlgn="auto" latinLnBrk="0" hangingPunct="1">
              <a:lnSpc>
                <a:spcPct val="100000"/>
              </a:lnSpc>
              <a:spcBef>
                <a:spcPct val="20000"/>
              </a:spcBef>
              <a:spcAft>
                <a:spcPts val="0"/>
              </a:spcAft>
              <a:buClr>
                <a:srgbClr val="4B575D"/>
              </a:buClr>
              <a:buSzPct val="100000"/>
              <a:buFont typeface="Arial Narrow" panose="020B0606020202030204" pitchFamily="34" charset="0"/>
              <a:buChar char="●"/>
              <a:tabLst/>
              <a:defRPr/>
            </a:pPr>
            <a:r>
              <a:rPr kumimoji="0" lang="en-US" sz="20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Third level</a:t>
            </a:r>
          </a:p>
        </p:txBody>
      </p:sp>
      <p:sp>
        <p:nvSpPr>
          <p:cNvPr id="4" name="Text Placeholder 3"/>
          <p:cNvSpPr>
            <a:spLocks noGrp="1"/>
          </p:cNvSpPr>
          <p:nvPr>
            <p:ph type="body" sz="half" idx="2"/>
          </p:nvPr>
        </p:nvSpPr>
        <p:spPr>
          <a:xfrm>
            <a:off x="457200" y="2286000"/>
            <a:ext cx="3008313" cy="38401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0206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Autofit/>
          </a:bodyPr>
          <a:lstStyle>
            <a:lvl1pPr algn="l">
              <a:defRPr sz="36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865312" y="5367338"/>
            <a:ext cx="5486400" cy="80486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0950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375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716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7" name="TextBox 6">
            <a:extLst>
              <a:ext uri="{FF2B5EF4-FFF2-40B4-BE49-F238E27FC236}">
                <a16:creationId xmlns:a16="http://schemas.microsoft.com/office/drawing/2014/main" id="{4F9A0D95-88F7-4BDE-BEFD-E5927D74A0CD}"/>
              </a:ext>
            </a:extLst>
          </p:cNvPr>
          <p:cNvSpPr txBox="1"/>
          <p:nvPr userDrawn="1"/>
        </p:nvSpPr>
        <p:spPr>
          <a:xfrm>
            <a:off x="8153400" y="6428601"/>
            <a:ext cx="738129"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Arial Narrow" panose="020B0606020202030204" pitchFamily="34" charset="0"/>
                <a:ea typeface="+mn-ea"/>
                <a:cs typeface="Times New Roman" panose="02020603050405020304" pitchFamily="18" charset="0"/>
              </a:rPr>
              <a:t>Slide </a:t>
            </a:r>
            <a:fld id="{900C552A-2858-45BF-85E6-1D2C2024FD06}" type="slidenum">
              <a:rPr lang="en-US" sz="1200" kern="1200" baseline="0" smtClean="0">
                <a:solidFill>
                  <a:schemeClr val="tx1"/>
                </a:solidFill>
                <a:latin typeface="Arial Narrow" panose="020B0606020202030204" pitchFamily="34" charset="0"/>
                <a:ea typeface="+mn-ea"/>
                <a:cs typeface="Times New Roman" panose="02020603050405020304" pitchFamily="18" charset="0"/>
              </a:rPr>
              <a:pPr marL="0" marR="0" indent="0" algn="r" defTabSz="914400" rtl="0" eaLnBrk="1" fontAlgn="auto" latinLnBrk="0" hangingPunct="1">
                <a:lnSpc>
                  <a:spcPct val="100000"/>
                </a:lnSpc>
                <a:spcBef>
                  <a:spcPts val="0"/>
                </a:spcBef>
                <a:spcAft>
                  <a:spcPts val="0"/>
                </a:spcAft>
                <a:buClrTx/>
                <a:buSzTx/>
                <a:buFontTx/>
                <a:buNone/>
                <a:tabLst/>
                <a:defRPr/>
              </a:pPr>
              <a:t>‹#›</a:t>
            </a:fld>
            <a:r>
              <a:rPr lang="en-US" sz="1200" kern="1200" baseline="0" dirty="0">
                <a:solidFill>
                  <a:schemeClr val="tx1"/>
                </a:solidFill>
                <a:latin typeface="Arial Narrow" panose="020B0606020202030204" pitchFamily="34" charset="0"/>
                <a:ea typeface="+mn-ea"/>
                <a:cs typeface="Times New Roman" panose="02020603050405020304" pitchFamily="18" charset="0"/>
              </a:rPr>
              <a:t> </a:t>
            </a:r>
          </a:p>
        </p:txBody>
      </p:sp>
      <p:sp>
        <p:nvSpPr>
          <p:cNvPr id="8" name="TextBox 7">
            <a:extLst>
              <a:ext uri="{FF2B5EF4-FFF2-40B4-BE49-F238E27FC236}">
                <a16:creationId xmlns:a16="http://schemas.microsoft.com/office/drawing/2014/main" id="{04E59C2B-2EBF-4411-8C89-0AC212B13453}"/>
              </a:ext>
            </a:extLst>
          </p:cNvPr>
          <p:cNvSpPr txBox="1"/>
          <p:nvPr userDrawn="1"/>
        </p:nvSpPr>
        <p:spPr>
          <a:xfrm>
            <a:off x="381000" y="6428600"/>
            <a:ext cx="1295400" cy="27700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Arial Narrow" panose="020B0606020202030204" pitchFamily="34" charset="0"/>
                <a:ea typeface="+mn-ea"/>
                <a:cs typeface="Times New Roman" panose="02020603050405020304" pitchFamily="18" charset="0"/>
              </a:rPr>
              <a:t>FCS</a:t>
            </a:r>
            <a:r>
              <a:rPr lang="en-US" sz="1200" kern="1200" baseline="0" dirty="0">
                <a:solidFill>
                  <a:schemeClr val="tx1"/>
                </a:solidFill>
                <a:latin typeface="Arial Narrow" panose="020B0606020202030204" pitchFamily="34" charset="0"/>
                <a:ea typeface="+mn-ea"/>
                <a:cs typeface="Times New Roman" panose="02020603050405020304" pitchFamily="18" charset="0"/>
              </a:rPr>
              <a:t> GROUP</a:t>
            </a:r>
            <a:endParaRPr lang="en-US" sz="1200" kern="1200" dirty="0">
              <a:solidFill>
                <a:schemeClr val="tx1"/>
              </a:solidFill>
              <a:latin typeface="Arial Narrow" panose="020B0606020202030204" pitchFamily="34" charset="0"/>
              <a:ea typeface="+mn-ea"/>
              <a:cs typeface="Times New Roman" panose="02020603050405020304" pitchFamily="18" charset="0"/>
            </a:endParaRPr>
          </a:p>
        </p:txBody>
      </p:sp>
    </p:spTree>
    <p:extLst>
      <p:ext uri="{BB962C8B-B14F-4D97-AF65-F5344CB8AC3E}">
        <p14:creationId xmlns:p14="http://schemas.microsoft.com/office/powerpoint/2010/main" val="120257562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2" r:id="rId3"/>
    <p:sldLayoutId id="2147483663" r:id="rId4"/>
    <p:sldLayoutId id="2147483665" r:id="rId5"/>
    <p:sldLayoutId id="2147483666" r:id="rId6"/>
    <p:sldLayoutId id="2147483667" r:id="rId7"/>
  </p:sldLayoutIdLst>
  <p:txStyles>
    <p:titleStyle>
      <a:lvl1pPr marL="0" algn="l" defTabSz="914400" rtl="0" eaLnBrk="1" latinLnBrk="0" hangingPunct="1">
        <a:spcBef>
          <a:spcPct val="0"/>
        </a:spcBef>
        <a:buNone/>
        <a:defRPr lang="en-US" sz="3600" b="1" kern="1200" dirty="0">
          <a:solidFill>
            <a:srgbClr val="B8632E"/>
          </a:solidFill>
          <a:effectLst/>
          <a:latin typeface="Arial Narrow" panose="020B0606020202030204" pitchFamily="34" charset="0"/>
          <a:ea typeface="+mn-ea"/>
          <a:cs typeface="+mn-cs"/>
        </a:defRPr>
      </a:lvl1pPr>
    </p:titleStyle>
    <p:bodyStyle>
      <a:lvl1pPr marL="342900" indent="-342900" algn="l" defTabSz="914400" rtl="0" eaLnBrk="1" latinLnBrk="0" hangingPunct="1">
        <a:spcBef>
          <a:spcPct val="20000"/>
        </a:spcBef>
        <a:buClr>
          <a:srgbClr val="4B575D"/>
        </a:buClr>
        <a:buSzPct val="100000"/>
        <a:buFont typeface="Arial Narrow" panose="020B0606020202030204" pitchFamily="34" charset="0"/>
        <a:buChar char="●"/>
        <a:defRPr lang="en-US" sz="2000" b="1" kern="1200" dirty="0" smtClean="0">
          <a:solidFill>
            <a:schemeClr val="tx1"/>
          </a:solidFill>
          <a:latin typeface="Arial Narrow" panose="020B0606020202030204" pitchFamily="34" charset="0"/>
          <a:ea typeface="+mn-ea"/>
          <a:cs typeface="+mn-cs"/>
        </a:defRPr>
      </a:lvl1pPr>
      <a:lvl2pPr marL="800100" indent="-342900" algn="l" defTabSz="914400" rtl="0" eaLnBrk="1" latinLnBrk="0" hangingPunct="1">
        <a:spcBef>
          <a:spcPct val="20000"/>
        </a:spcBef>
        <a:buClr>
          <a:srgbClr val="4B575D"/>
        </a:buClr>
        <a:buFont typeface="Arial Narrow" panose="020B0606020202030204" pitchFamily="34" charset="0"/>
        <a:buChar char="»"/>
        <a:defRPr lang="en-US" sz="2000" kern="1200" dirty="0" smtClean="0">
          <a:solidFill>
            <a:schemeClr val="tx1"/>
          </a:solidFill>
          <a:latin typeface="Arial Narrow" panose="020B0606020202030204" pitchFamily="34" charset="0"/>
          <a:ea typeface="+mn-ea"/>
          <a:cs typeface="+mn-cs"/>
        </a:defRPr>
      </a:lvl2pPr>
      <a:lvl3pPr marL="1257300" indent="-342900" algn="l" defTabSz="914400" rtl="0" eaLnBrk="1" latinLnBrk="0" hangingPunct="1">
        <a:spcBef>
          <a:spcPct val="20000"/>
        </a:spcBef>
        <a:buClr>
          <a:srgbClr val="4B575D"/>
        </a:buClr>
        <a:buFont typeface="Arial Narrow" panose="020B0606020202030204" pitchFamily="34" charset="0"/>
        <a:buChar char="–"/>
        <a:defRPr lang="en-US" sz="2000" kern="1200" dirty="0" smtClean="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lang="en-US" sz="2000" kern="1200" dirty="0" smtClean="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lang="en-US" sz="2000" kern="1200" dirty="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p:nvSpPr>
        <p:spPr>
          <a:xfrm>
            <a:off x="4133315" y="3342144"/>
            <a:ext cx="4519977" cy="2308324"/>
          </a:xfrm>
          <a:prstGeom prst="rect">
            <a:avLst/>
          </a:prstGeom>
          <a:noFill/>
        </p:spPr>
        <p:txBody>
          <a:bodyPr wrap="square" rtlCol="0">
            <a:spAutoFit/>
          </a:bodyPr>
          <a:lstStyle/>
          <a:p>
            <a:endParaRPr lang="en-US" sz="2400" b="1" dirty="0">
              <a:solidFill>
                <a:schemeClr val="bg1"/>
              </a:solidFill>
              <a:latin typeface="Arial Narrow" panose="020B0606020202030204" pitchFamily="34" charset="0"/>
            </a:endParaRPr>
          </a:p>
          <a:p>
            <a:r>
              <a:rPr lang="en-US" sz="2400" b="1" dirty="0">
                <a:solidFill>
                  <a:schemeClr val="bg1"/>
                </a:solidFill>
                <a:latin typeface="Arial Narrow" panose="020B0606020202030204" pitchFamily="34" charset="0"/>
              </a:rPr>
              <a:t>Martin Chaw, Project Manager</a:t>
            </a:r>
          </a:p>
          <a:p>
            <a:r>
              <a:rPr lang="en-US" sz="2400" b="1" dirty="0">
                <a:solidFill>
                  <a:schemeClr val="bg1"/>
                </a:solidFill>
                <a:latin typeface="Arial Narrow" panose="020B0606020202030204" pitchFamily="34" charset="0"/>
              </a:rPr>
              <a:t>Skye Jiang, Sr. Analyst</a:t>
            </a:r>
          </a:p>
          <a:p>
            <a:r>
              <a:rPr lang="en-US" sz="2400" b="1" dirty="0">
                <a:solidFill>
                  <a:schemeClr val="bg1"/>
                </a:solidFill>
                <a:latin typeface="Arial Narrow" panose="020B0606020202030204" pitchFamily="34" charset="0"/>
              </a:rPr>
              <a:t>Evan Coughlan, Analyst</a:t>
            </a:r>
          </a:p>
          <a:p>
            <a:endParaRPr lang="en-US" sz="2400" b="1" dirty="0">
              <a:solidFill>
                <a:schemeClr val="bg1"/>
              </a:solidFill>
              <a:latin typeface="Arial Narrow" panose="020B0606020202030204" pitchFamily="34" charset="0"/>
            </a:endParaRPr>
          </a:p>
          <a:p>
            <a:r>
              <a:rPr lang="en-US" sz="2400" b="1" dirty="0">
                <a:solidFill>
                  <a:schemeClr val="bg1"/>
                </a:solidFill>
                <a:latin typeface="Arial Narrow" panose="020B0606020202030204" pitchFamily="34" charset="0"/>
              </a:rPr>
              <a:t>October 25, 2021</a:t>
            </a:r>
          </a:p>
        </p:txBody>
      </p:sp>
      <p:grpSp>
        <p:nvGrpSpPr>
          <p:cNvPr id="22" name="Group 21"/>
          <p:cNvGrpSpPr/>
          <p:nvPr/>
        </p:nvGrpSpPr>
        <p:grpSpPr>
          <a:xfrm>
            <a:off x="-19815" y="298727"/>
            <a:ext cx="8883192" cy="1496057"/>
            <a:chOff x="-196391" y="318771"/>
            <a:chExt cx="8883192" cy="1496057"/>
          </a:xfrm>
        </p:grpSpPr>
        <p:sp>
          <p:nvSpPr>
            <p:cNvPr id="23" name="Chevron 22"/>
            <p:cNvSpPr/>
            <p:nvPr userDrawn="1"/>
          </p:nvSpPr>
          <p:spPr>
            <a:xfrm>
              <a:off x="6069176" y="327126"/>
              <a:ext cx="1201698" cy="1486137"/>
            </a:xfrm>
            <a:prstGeom prst="chevron">
              <a:avLst>
                <a:gd name="adj" fmla="val 60881"/>
              </a:avLst>
            </a:prstGeom>
            <a:solidFill>
              <a:srgbClr val="39404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hevron 23"/>
            <p:cNvSpPr/>
            <p:nvPr userDrawn="1"/>
          </p:nvSpPr>
          <p:spPr>
            <a:xfrm>
              <a:off x="7485103" y="328691"/>
              <a:ext cx="1201698" cy="1486137"/>
            </a:xfrm>
            <a:prstGeom prst="chevron">
              <a:avLst>
                <a:gd name="adj" fmla="val 60881"/>
              </a:avLst>
            </a:prstGeom>
            <a:solidFill>
              <a:srgbClr val="B863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Chevron 24"/>
            <p:cNvSpPr/>
            <p:nvPr userDrawn="1"/>
          </p:nvSpPr>
          <p:spPr>
            <a:xfrm>
              <a:off x="6776057" y="318771"/>
              <a:ext cx="1201698" cy="1486137"/>
            </a:xfrm>
            <a:prstGeom prst="chevron">
              <a:avLst>
                <a:gd name="adj" fmla="val 60881"/>
              </a:avLst>
            </a:prstGeom>
            <a:solidFill>
              <a:srgbClr val="39404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Pentagon 25"/>
            <p:cNvSpPr/>
            <p:nvPr userDrawn="1"/>
          </p:nvSpPr>
          <p:spPr>
            <a:xfrm>
              <a:off x="-196391" y="327581"/>
              <a:ext cx="6749415" cy="1466295"/>
            </a:xfrm>
            <a:prstGeom prst="homePlat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1652762" y="522982"/>
            <a:ext cx="4876800" cy="1077218"/>
          </a:xfrm>
          <a:prstGeom prst="rect">
            <a:avLst/>
          </a:prstGeom>
          <a:noFill/>
        </p:spPr>
        <p:txBody>
          <a:bodyPr wrap="square" rtlCol="0">
            <a:spAutoFit/>
          </a:bodyPr>
          <a:lstStyle/>
          <a:p>
            <a:r>
              <a:rPr lang="en-US" sz="3200" b="1" dirty="0">
                <a:latin typeface="Arial Narrow" panose="020B0606020202030204" pitchFamily="34" charset="0"/>
              </a:rPr>
              <a:t>Utility Rate Study 2021</a:t>
            </a:r>
          </a:p>
          <a:p>
            <a:r>
              <a:rPr lang="en-US" sz="3200" b="1" dirty="0">
                <a:latin typeface="Arial Narrow" panose="020B0606020202030204" pitchFamily="34" charset="0"/>
              </a:rPr>
              <a:t>Presentation to Council</a:t>
            </a:r>
          </a:p>
        </p:txBody>
      </p:sp>
      <p:grpSp>
        <p:nvGrpSpPr>
          <p:cNvPr id="5" name="Group 4">
            <a:extLst>
              <a:ext uri="{FF2B5EF4-FFF2-40B4-BE49-F238E27FC236}">
                <a16:creationId xmlns:a16="http://schemas.microsoft.com/office/drawing/2014/main" id="{0E5981AF-BAE9-420A-A728-7F3B5A42F71A}"/>
              </a:ext>
            </a:extLst>
          </p:cNvPr>
          <p:cNvGrpSpPr/>
          <p:nvPr/>
        </p:nvGrpSpPr>
        <p:grpSpPr>
          <a:xfrm>
            <a:off x="-205304" y="5986623"/>
            <a:ext cx="9728017" cy="750695"/>
            <a:chOff x="-196392" y="5862869"/>
            <a:chExt cx="9721391" cy="750695"/>
          </a:xfrm>
        </p:grpSpPr>
        <p:sp>
          <p:nvSpPr>
            <p:cNvPr id="13" name="Rectangle 12"/>
            <p:cNvSpPr/>
            <p:nvPr/>
          </p:nvSpPr>
          <p:spPr>
            <a:xfrm>
              <a:off x="-196392" y="5862869"/>
              <a:ext cx="9721391" cy="75069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1208" y="5965314"/>
              <a:ext cx="2301583" cy="545804"/>
            </a:xfrm>
            <a:prstGeom prst="rect">
              <a:avLst/>
            </a:prstGeom>
          </p:spPr>
        </p:pic>
      </p:grpSp>
      <p:pic>
        <p:nvPicPr>
          <p:cNvPr id="9" name="Picture 8">
            <a:extLst>
              <a:ext uri="{FF2B5EF4-FFF2-40B4-BE49-F238E27FC236}">
                <a16:creationId xmlns:a16="http://schemas.microsoft.com/office/drawing/2014/main" id="{05997E1D-5917-463B-B006-1EB7126019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92107" y="562197"/>
            <a:ext cx="1274361" cy="988050"/>
          </a:xfrm>
          <a:prstGeom prst="rect">
            <a:avLst/>
          </a:prstGeom>
        </p:spPr>
      </p:pic>
      <p:sp>
        <p:nvSpPr>
          <p:cNvPr id="15" name="TextBox 14">
            <a:extLst>
              <a:ext uri="{FF2B5EF4-FFF2-40B4-BE49-F238E27FC236}">
                <a16:creationId xmlns:a16="http://schemas.microsoft.com/office/drawing/2014/main" id="{6E862A5F-BCF3-4246-92F0-DF30A04A7BD1}"/>
              </a:ext>
            </a:extLst>
          </p:cNvPr>
          <p:cNvSpPr txBox="1"/>
          <p:nvPr/>
        </p:nvSpPr>
        <p:spPr>
          <a:xfrm>
            <a:off x="4114800" y="2362200"/>
            <a:ext cx="4519977" cy="1077218"/>
          </a:xfrm>
          <a:prstGeom prst="rect">
            <a:avLst/>
          </a:prstGeom>
          <a:noFill/>
        </p:spPr>
        <p:txBody>
          <a:bodyPr wrap="square" rtlCol="0">
            <a:spAutoFit/>
          </a:bodyPr>
          <a:lstStyle/>
          <a:p>
            <a:r>
              <a:rPr lang="en-US" sz="3200" b="1" dirty="0">
                <a:solidFill>
                  <a:schemeClr val="bg1"/>
                </a:solidFill>
                <a:latin typeface="Arial Narrow" panose="020B0606020202030204" pitchFamily="34" charset="0"/>
              </a:rPr>
              <a:t>REVIEW OF UTILITY REVENUE REQUIRMENTS</a:t>
            </a:r>
          </a:p>
        </p:txBody>
      </p:sp>
    </p:spTree>
    <p:extLst>
      <p:ext uri="{BB962C8B-B14F-4D97-AF65-F5344CB8AC3E}">
        <p14:creationId xmlns:p14="http://schemas.microsoft.com/office/powerpoint/2010/main" val="2080394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B9A5D4-EDA3-4E45-8319-46D484DFC8B3}"/>
              </a:ext>
            </a:extLst>
          </p:cNvPr>
          <p:cNvSpPr>
            <a:spLocks noGrp="1"/>
          </p:cNvSpPr>
          <p:nvPr>
            <p:ph type="title"/>
          </p:nvPr>
        </p:nvSpPr>
        <p:spPr>
          <a:xfrm>
            <a:off x="1144793" y="304800"/>
            <a:ext cx="7542007" cy="914400"/>
          </a:xfrm>
        </p:spPr>
        <p:txBody>
          <a:bodyPr anchor="ctr">
            <a:normAutofit/>
          </a:bodyPr>
          <a:lstStyle/>
          <a:p>
            <a:pPr>
              <a:lnSpc>
                <a:spcPct val="90000"/>
              </a:lnSpc>
            </a:pPr>
            <a:r>
              <a:rPr lang="en-US" sz="2800" dirty="0"/>
              <a:t>5. Water Utility Financial Plan</a:t>
            </a:r>
          </a:p>
        </p:txBody>
      </p:sp>
      <p:graphicFrame>
        <p:nvGraphicFramePr>
          <p:cNvPr id="7" name="Content Placeholder 5">
            <a:extLst>
              <a:ext uri="{FF2B5EF4-FFF2-40B4-BE49-F238E27FC236}">
                <a16:creationId xmlns:a16="http://schemas.microsoft.com/office/drawing/2014/main" id="{F8780496-D116-4CB6-BE94-6021FF011F58}"/>
              </a:ext>
            </a:extLst>
          </p:cNvPr>
          <p:cNvGraphicFramePr>
            <a:graphicFrameLocks/>
          </p:cNvGraphicFramePr>
          <p:nvPr>
            <p:extLst>
              <p:ext uri="{D42A27DB-BD31-4B8C-83A1-F6EECF244321}">
                <p14:modId xmlns:p14="http://schemas.microsoft.com/office/powerpoint/2010/main" val="2524410348"/>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D39A09D3-E009-4669-8B78-3ECB0914CF3B}"/>
              </a:ext>
            </a:extLst>
          </p:cNvPr>
          <p:cNvSpPr txBox="1"/>
          <p:nvPr/>
        </p:nvSpPr>
        <p:spPr>
          <a:xfrm>
            <a:off x="1447800" y="1905000"/>
            <a:ext cx="3352800" cy="307777"/>
          </a:xfrm>
          <a:prstGeom prst="rect">
            <a:avLst/>
          </a:prstGeom>
          <a:noFill/>
        </p:spPr>
        <p:txBody>
          <a:bodyPr wrap="square" rtlCol="0">
            <a:spAutoFit/>
          </a:bodyPr>
          <a:lstStyle/>
          <a:p>
            <a:r>
              <a:rPr lang="en-US" sz="1400" i="1" dirty="0"/>
              <a:t>Immediate increase needed to fund operations.</a:t>
            </a:r>
          </a:p>
        </p:txBody>
      </p:sp>
      <p:sp>
        <p:nvSpPr>
          <p:cNvPr id="2" name="TextBox 1">
            <a:extLst>
              <a:ext uri="{FF2B5EF4-FFF2-40B4-BE49-F238E27FC236}">
                <a16:creationId xmlns:a16="http://schemas.microsoft.com/office/drawing/2014/main" id="{39F55568-106E-4963-A054-6067C7680572}"/>
              </a:ext>
            </a:extLst>
          </p:cNvPr>
          <p:cNvSpPr txBox="1"/>
          <p:nvPr/>
        </p:nvSpPr>
        <p:spPr>
          <a:xfrm>
            <a:off x="2743200" y="3173141"/>
            <a:ext cx="914400" cy="276999"/>
          </a:xfrm>
          <a:prstGeom prst="rect">
            <a:avLst/>
          </a:prstGeom>
          <a:noFill/>
        </p:spPr>
        <p:txBody>
          <a:bodyPr wrap="square" rtlCol="0">
            <a:spAutoFit/>
          </a:bodyPr>
          <a:lstStyle/>
          <a:p>
            <a:r>
              <a:rPr lang="en-US" sz="1200" b="1" dirty="0"/>
              <a:t>+$9.90/</a:t>
            </a:r>
            <a:r>
              <a:rPr lang="en-US" sz="1200" b="1" dirty="0" err="1"/>
              <a:t>mo</a:t>
            </a:r>
            <a:endParaRPr lang="en-US" sz="1200" b="1" dirty="0"/>
          </a:p>
        </p:txBody>
      </p:sp>
      <p:sp>
        <p:nvSpPr>
          <p:cNvPr id="9" name="TextBox 8">
            <a:extLst>
              <a:ext uri="{FF2B5EF4-FFF2-40B4-BE49-F238E27FC236}">
                <a16:creationId xmlns:a16="http://schemas.microsoft.com/office/drawing/2014/main" id="{FECFE691-F86A-4B2B-9EEB-0064415C65EF}"/>
              </a:ext>
            </a:extLst>
          </p:cNvPr>
          <p:cNvSpPr txBox="1"/>
          <p:nvPr/>
        </p:nvSpPr>
        <p:spPr>
          <a:xfrm>
            <a:off x="3959440" y="3173142"/>
            <a:ext cx="914400" cy="276999"/>
          </a:xfrm>
          <a:prstGeom prst="rect">
            <a:avLst/>
          </a:prstGeom>
          <a:noFill/>
        </p:spPr>
        <p:txBody>
          <a:bodyPr wrap="square" rtlCol="0">
            <a:spAutoFit/>
          </a:bodyPr>
          <a:lstStyle/>
          <a:p>
            <a:r>
              <a:rPr lang="en-US" sz="1200" b="1" dirty="0"/>
              <a:t>+$2.97/</a:t>
            </a:r>
            <a:r>
              <a:rPr lang="en-US" sz="1200" b="1" dirty="0" err="1"/>
              <a:t>mo</a:t>
            </a:r>
            <a:endParaRPr lang="en-US" sz="1200" b="1" dirty="0"/>
          </a:p>
        </p:txBody>
      </p:sp>
      <p:sp>
        <p:nvSpPr>
          <p:cNvPr id="10" name="TextBox 9">
            <a:extLst>
              <a:ext uri="{FF2B5EF4-FFF2-40B4-BE49-F238E27FC236}">
                <a16:creationId xmlns:a16="http://schemas.microsoft.com/office/drawing/2014/main" id="{A5B29123-5620-4FCE-ADEF-690EF3BBB540}"/>
              </a:ext>
            </a:extLst>
          </p:cNvPr>
          <p:cNvSpPr txBox="1"/>
          <p:nvPr/>
        </p:nvSpPr>
        <p:spPr>
          <a:xfrm>
            <a:off x="5105400" y="3173143"/>
            <a:ext cx="914400" cy="276999"/>
          </a:xfrm>
          <a:prstGeom prst="rect">
            <a:avLst/>
          </a:prstGeom>
          <a:noFill/>
        </p:spPr>
        <p:txBody>
          <a:bodyPr wrap="square" rtlCol="0">
            <a:spAutoFit/>
          </a:bodyPr>
          <a:lstStyle/>
          <a:p>
            <a:r>
              <a:rPr lang="en-US" sz="1200" b="1" dirty="0"/>
              <a:t>+$3.12/</a:t>
            </a:r>
            <a:r>
              <a:rPr lang="en-US" sz="1200" b="1" dirty="0" err="1"/>
              <a:t>mo</a:t>
            </a:r>
            <a:endParaRPr lang="en-US" sz="1200" b="1" dirty="0"/>
          </a:p>
        </p:txBody>
      </p:sp>
      <p:sp>
        <p:nvSpPr>
          <p:cNvPr id="11" name="TextBox 10">
            <a:extLst>
              <a:ext uri="{FF2B5EF4-FFF2-40B4-BE49-F238E27FC236}">
                <a16:creationId xmlns:a16="http://schemas.microsoft.com/office/drawing/2014/main" id="{F08B0585-98DC-4F8A-9361-7FA2976CF5DF}"/>
              </a:ext>
            </a:extLst>
          </p:cNvPr>
          <p:cNvSpPr txBox="1"/>
          <p:nvPr/>
        </p:nvSpPr>
        <p:spPr>
          <a:xfrm>
            <a:off x="6309064" y="3173143"/>
            <a:ext cx="914400" cy="276999"/>
          </a:xfrm>
          <a:prstGeom prst="rect">
            <a:avLst/>
          </a:prstGeom>
          <a:noFill/>
        </p:spPr>
        <p:txBody>
          <a:bodyPr wrap="square" rtlCol="0">
            <a:spAutoFit/>
          </a:bodyPr>
          <a:lstStyle/>
          <a:p>
            <a:r>
              <a:rPr lang="en-US" sz="1200" b="1" dirty="0"/>
              <a:t>+$3.27/</a:t>
            </a:r>
            <a:r>
              <a:rPr lang="en-US" sz="1200" b="1" dirty="0" err="1"/>
              <a:t>mo</a:t>
            </a:r>
            <a:endParaRPr lang="en-US" sz="1200" b="1" dirty="0"/>
          </a:p>
        </p:txBody>
      </p:sp>
      <p:sp>
        <p:nvSpPr>
          <p:cNvPr id="12" name="TextBox 11">
            <a:extLst>
              <a:ext uri="{FF2B5EF4-FFF2-40B4-BE49-F238E27FC236}">
                <a16:creationId xmlns:a16="http://schemas.microsoft.com/office/drawing/2014/main" id="{47E36779-90FA-43DE-AF90-2364520C9AF9}"/>
              </a:ext>
            </a:extLst>
          </p:cNvPr>
          <p:cNvSpPr txBox="1"/>
          <p:nvPr/>
        </p:nvSpPr>
        <p:spPr>
          <a:xfrm>
            <a:off x="7472779" y="3173143"/>
            <a:ext cx="914400" cy="276999"/>
          </a:xfrm>
          <a:prstGeom prst="rect">
            <a:avLst/>
          </a:prstGeom>
          <a:noFill/>
        </p:spPr>
        <p:txBody>
          <a:bodyPr wrap="square" rtlCol="0">
            <a:spAutoFit/>
          </a:bodyPr>
          <a:lstStyle/>
          <a:p>
            <a:r>
              <a:rPr lang="en-US" sz="1200" b="1" dirty="0"/>
              <a:t>+$3.44/</a:t>
            </a:r>
            <a:r>
              <a:rPr lang="en-US" sz="1200" b="1" dirty="0" err="1"/>
              <a:t>mo</a:t>
            </a:r>
            <a:endParaRPr lang="en-US" sz="1200" b="1" dirty="0"/>
          </a:p>
        </p:txBody>
      </p:sp>
      <p:sp>
        <p:nvSpPr>
          <p:cNvPr id="13" name="TextBox 12">
            <a:extLst>
              <a:ext uri="{FF2B5EF4-FFF2-40B4-BE49-F238E27FC236}">
                <a16:creationId xmlns:a16="http://schemas.microsoft.com/office/drawing/2014/main" id="{9EEF44C0-082D-4CD0-9FEA-E259231437E4}"/>
              </a:ext>
            </a:extLst>
          </p:cNvPr>
          <p:cNvSpPr txBox="1"/>
          <p:nvPr/>
        </p:nvSpPr>
        <p:spPr>
          <a:xfrm>
            <a:off x="1360501" y="3177223"/>
            <a:ext cx="1306499" cy="276999"/>
          </a:xfrm>
          <a:prstGeom prst="rect">
            <a:avLst/>
          </a:prstGeom>
          <a:noFill/>
        </p:spPr>
        <p:txBody>
          <a:bodyPr wrap="square" rtlCol="0">
            <a:spAutoFit/>
          </a:bodyPr>
          <a:lstStyle/>
          <a:p>
            <a:r>
              <a:rPr lang="en-US" sz="1200" b="1" dirty="0" err="1"/>
              <a:t>Chg</a:t>
            </a:r>
            <a:r>
              <a:rPr lang="en-US" sz="1200" b="1" dirty="0"/>
              <a:t> to SFR bill:</a:t>
            </a:r>
          </a:p>
        </p:txBody>
      </p:sp>
      <p:sp>
        <p:nvSpPr>
          <p:cNvPr id="14" name="TextBox 13">
            <a:extLst>
              <a:ext uri="{FF2B5EF4-FFF2-40B4-BE49-F238E27FC236}">
                <a16:creationId xmlns:a16="http://schemas.microsoft.com/office/drawing/2014/main" id="{0D3970BE-0C58-4ACB-9232-B31BDBCB8486}"/>
              </a:ext>
            </a:extLst>
          </p:cNvPr>
          <p:cNvSpPr txBox="1"/>
          <p:nvPr/>
        </p:nvSpPr>
        <p:spPr>
          <a:xfrm>
            <a:off x="5562600" y="6035907"/>
            <a:ext cx="3281779" cy="276999"/>
          </a:xfrm>
          <a:prstGeom prst="rect">
            <a:avLst/>
          </a:prstGeom>
          <a:noFill/>
        </p:spPr>
        <p:txBody>
          <a:bodyPr wrap="square" rtlCol="0">
            <a:spAutoFit/>
          </a:bodyPr>
          <a:lstStyle/>
          <a:p>
            <a:pPr algn="r"/>
            <a:r>
              <a:rPr lang="en-US" sz="1200" b="1" dirty="0"/>
              <a:t>Change to SFR billing based on Alternative #1</a:t>
            </a:r>
          </a:p>
        </p:txBody>
      </p:sp>
    </p:spTree>
    <p:extLst>
      <p:ext uri="{BB962C8B-B14F-4D97-AF65-F5344CB8AC3E}">
        <p14:creationId xmlns:p14="http://schemas.microsoft.com/office/powerpoint/2010/main" val="23872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7131B6-1E9B-4315-991C-9004E4C6EB17}"/>
              </a:ext>
            </a:extLst>
          </p:cNvPr>
          <p:cNvSpPr>
            <a:spLocks noGrp="1"/>
          </p:cNvSpPr>
          <p:nvPr>
            <p:ph type="title"/>
          </p:nvPr>
        </p:nvSpPr>
        <p:spPr>
          <a:xfrm>
            <a:off x="1792288" y="4800600"/>
            <a:ext cx="5486400" cy="566738"/>
          </a:xfrm>
        </p:spPr>
        <p:txBody>
          <a:bodyPr/>
          <a:lstStyle/>
          <a:p>
            <a:r>
              <a:rPr lang="en-US" dirty="0"/>
              <a:t>SEWER UTILITY</a:t>
            </a:r>
          </a:p>
        </p:txBody>
      </p:sp>
    </p:spTree>
    <p:extLst>
      <p:ext uri="{BB962C8B-B14F-4D97-AF65-F5344CB8AC3E}">
        <p14:creationId xmlns:p14="http://schemas.microsoft.com/office/powerpoint/2010/main" val="2848192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9F35-913F-48AB-8370-41031A1E7F12}"/>
              </a:ext>
            </a:extLst>
          </p:cNvPr>
          <p:cNvSpPr>
            <a:spLocks noGrp="1"/>
          </p:cNvSpPr>
          <p:nvPr>
            <p:ph type="title"/>
          </p:nvPr>
        </p:nvSpPr>
        <p:spPr>
          <a:xfrm>
            <a:off x="1144793" y="304800"/>
            <a:ext cx="7542007" cy="914400"/>
          </a:xfrm>
        </p:spPr>
        <p:txBody>
          <a:bodyPr anchor="ctr">
            <a:normAutofit/>
          </a:bodyPr>
          <a:lstStyle/>
          <a:p>
            <a:r>
              <a:rPr lang="en-US" dirty="0"/>
              <a:t>1. Sewer Utility CIP</a:t>
            </a:r>
          </a:p>
        </p:txBody>
      </p:sp>
      <p:graphicFrame>
        <p:nvGraphicFramePr>
          <p:cNvPr id="6" name="Content Placeholder 5">
            <a:extLst>
              <a:ext uri="{FF2B5EF4-FFF2-40B4-BE49-F238E27FC236}">
                <a16:creationId xmlns:a16="http://schemas.microsoft.com/office/drawing/2014/main" id="{5B319CF4-9736-4A0C-9155-2BBAF4E3689E}"/>
              </a:ext>
            </a:extLst>
          </p:cNvPr>
          <p:cNvGraphicFramePr>
            <a:graphicFrameLocks noGrp="1"/>
          </p:cNvGraphicFramePr>
          <p:nvPr>
            <p:ph idx="1"/>
            <p:extLst>
              <p:ext uri="{D42A27DB-BD31-4B8C-83A1-F6EECF244321}">
                <p14:modId xmlns:p14="http://schemas.microsoft.com/office/powerpoint/2010/main" val="685789616"/>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664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0BA6F50-CBDB-4869-9DF6-8F5F588AC2F5}"/>
              </a:ext>
            </a:extLst>
          </p:cNvPr>
          <p:cNvSpPr>
            <a:spLocks noGrp="1"/>
          </p:cNvSpPr>
          <p:nvPr>
            <p:ph type="title"/>
          </p:nvPr>
        </p:nvSpPr>
        <p:spPr>
          <a:xfrm>
            <a:off x="1144793" y="304800"/>
            <a:ext cx="7542007" cy="914400"/>
          </a:xfrm>
        </p:spPr>
        <p:txBody>
          <a:bodyPr anchor="ctr">
            <a:normAutofit/>
          </a:bodyPr>
          <a:lstStyle/>
          <a:p>
            <a:r>
              <a:rPr lang="en-US" dirty="0"/>
              <a:t>2. Sewer Revenue Bond Issuance</a:t>
            </a:r>
          </a:p>
        </p:txBody>
      </p:sp>
      <p:graphicFrame>
        <p:nvGraphicFramePr>
          <p:cNvPr id="7" name="Chart 6">
            <a:extLst>
              <a:ext uri="{FF2B5EF4-FFF2-40B4-BE49-F238E27FC236}">
                <a16:creationId xmlns:a16="http://schemas.microsoft.com/office/drawing/2014/main" id="{1605AE41-0B89-4076-8936-3CCB8578E2F2}"/>
              </a:ext>
            </a:extLst>
          </p:cNvPr>
          <p:cNvGraphicFramePr/>
          <p:nvPr>
            <p:extLst>
              <p:ext uri="{D42A27DB-BD31-4B8C-83A1-F6EECF244321}">
                <p14:modId xmlns:p14="http://schemas.microsoft.com/office/powerpoint/2010/main" val="2260027406"/>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363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38D29-B811-47BE-B355-462DD68B7CE3}"/>
              </a:ext>
            </a:extLst>
          </p:cNvPr>
          <p:cNvSpPr>
            <a:spLocks noGrp="1"/>
          </p:cNvSpPr>
          <p:nvPr>
            <p:ph type="title"/>
          </p:nvPr>
        </p:nvSpPr>
        <p:spPr>
          <a:xfrm>
            <a:off x="1144793" y="304800"/>
            <a:ext cx="7542007" cy="914400"/>
          </a:xfrm>
        </p:spPr>
        <p:txBody>
          <a:bodyPr anchor="ctr">
            <a:normAutofit/>
          </a:bodyPr>
          <a:lstStyle/>
          <a:p>
            <a:pPr>
              <a:lnSpc>
                <a:spcPct val="90000"/>
              </a:lnSpc>
            </a:pPr>
            <a:r>
              <a:rPr lang="en-US" sz="2800" dirty="0"/>
              <a:t>5. Sewer Utility Financial Plan</a:t>
            </a:r>
          </a:p>
        </p:txBody>
      </p:sp>
      <p:graphicFrame>
        <p:nvGraphicFramePr>
          <p:cNvPr id="6" name="Content Placeholder 5">
            <a:extLst>
              <a:ext uri="{FF2B5EF4-FFF2-40B4-BE49-F238E27FC236}">
                <a16:creationId xmlns:a16="http://schemas.microsoft.com/office/drawing/2014/main" id="{3BA35389-D11D-4F99-A2BC-2A7ADC014C06}"/>
              </a:ext>
            </a:extLst>
          </p:cNvPr>
          <p:cNvGraphicFramePr>
            <a:graphicFrameLocks noGrp="1"/>
          </p:cNvGraphicFramePr>
          <p:nvPr>
            <p:ph idx="1"/>
            <p:extLst>
              <p:ext uri="{D42A27DB-BD31-4B8C-83A1-F6EECF244321}">
                <p14:modId xmlns:p14="http://schemas.microsoft.com/office/powerpoint/2010/main" val="1843341418"/>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2581B03-27FC-4FC8-90C7-25D4F8C66716}"/>
              </a:ext>
            </a:extLst>
          </p:cNvPr>
          <p:cNvSpPr txBox="1"/>
          <p:nvPr/>
        </p:nvSpPr>
        <p:spPr>
          <a:xfrm>
            <a:off x="6629400" y="1369"/>
            <a:ext cx="2514600" cy="523220"/>
          </a:xfrm>
          <a:prstGeom prst="rect">
            <a:avLst/>
          </a:prstGeom>
          <a:noFill/>
        </p:spPr>
        <p:txBody>
          <a:bodyPr wrap="square" rtlCol="0">
            <a:spAutoFit/>
          </a:bodyPr>
          <a:lstStyle/>
          <a:p>
            <a:pPr algn="r"/>
            <a:r>
              <a:rPr lang="en-US" sz="1400" b="1" dirty="0">
                <a:solidFill>
                  <a:srgbClr val="FF0000"/>
                </a:solidFill>
                <a:latin typeface="+mj-lt"/>
              </a:rPr>
              <a:t>Preliminary</a:t>
            </a:r>
          </a:p>
          <a:p>
            <a:pPr algn="r"/>
            <a:r>
              <a:rPr lang="en-US" sz="1400" b="1" dirty="0">
                <a:solidFill>
                  <a:srgbClr val="FF0000"/>
                </a:solidFill>
                <a:latin typeface="+mj-lt"/>
              </a:rPr>
              <a:t>Do Not Distribute</a:t>
            </a:r>
          </a:p>
        </p:txBody>
      </p:sp>
      <p:sp>
        <p:nvSpPr>
          <p:cNvPr id="8" name="TextBox 7">
            <a:extLst>
              <a:ext uri="{FF2B5EF4-FFF2-40B4-BE49-F238E27FC236}">
                <a16:creationId xmlns:a16="http://schemas.microsoft.com/office/drawing/2014/main" id="{8588B675-B347-4608-95FF-A321BAA8D984}"/>
              </a:ext>
            </a:extLst>
          </p:cNvPr>
          <p:cNvSpPr txBox="1"/>
          <p:nvPr/>
        </p:nvSpPr>
        <p:spPr>
          <a:xfrm>
            <a:off x="1447800" y="1828800"/>
            <a:ext cx="3352800" cy="307777"/>
          </a:xfrm>
          <a:prstGeom prst="rect">
            <a:avLst/>
          </a:prstGeom>
          <a:noFill/>
        </p:spPr>
        <p:txBody>
          <a:bodyPr wrap="square" rtlCol="0">
            <a:spAutoFit/>
          </a:bodyPr>
          <a:lstStyle/>
          <a:p>
            <a:r>
              <a:rPr lang="en-US" sz="1400" i="1" dirty="0"/>
              <a:t>Immediate increase needed to fund operations.</a:t>
            </a:r>
          </a:p>
        </p:txBody>
      </p:sp>
      <p:sp>
        <p:nvSpPr>
          <p:cNvPr id="7" name="TextBox 6">
            <a:extLst>
              <a:ext uri="{FF2B5EF4-FFF2-40B4-BE49-F238E27FC236}">
                <a16:creationId xmlns:a16="http://schemas.microsoft.com/office/drawing/2014/main" id="{86417661-D14C-45D4-8EB8-579864717F58}"/>
              </a:ext>
            </a:extLst>
          </p:cNvPr>
          <p:cNvSpPr txBox="1"/>
          <p:nvPr/>
        </p:nvSpPr>
        <p:spPr>
          <a:xfrm>
            <a:off x="2743200" y="2286000"/>
            <a:ext cx="914400" cy="276999"/>
          </a:xfrm>
          <a:prstGeom prst="rect">
            <a:avLst/>
          </a:prstGeom>
          <a:noFill/>
        </p:spPr>
        <p:txBody>
          <a:bodyPr wrap="square" rtlCol="0">
            <a:spAutoFit/>
          </a:bodyPr>
          <a:lstStyle/>
          <a:p>
            <a:r>
              <a:rPr lang="en-US" sz="1200" b="1" dirty="0"/>
              <a:t>+$7.05/</a:t>
            </a:r>
            <a:r>
              <a:rPr lang="en-US" sz="1200" b="1" dirty="0" err="1"/>
              <a:t>mo</a:t>
            </a:r>
            <a:endParaRPr lang="en-US" sz="1200" b="1" dirty="0"/>
          </a:p>
        </p:txBody>
      </p:sp>
      <p:sp>
        <p:nvSpPr>
          <p:cNvPr id="9" name="TextBox 8">
            <a:extLst>
              <a:ext uri="{FF2B5EF4-FFF2-40B4-BE49-F238E27FC236}">
                <a16:creationId xmlns:a16="http://schemas.microsoft.com/office/drawing/2014/main" id="{D469CDD0-5473-4460-9638-425BA1B6CDC8}"/>
              </a:ext>
            </a:extLst>
          </p:cNvPr>
          <p:cNvSpPr txBox="1"/>
          <p:nvPr/>
        </p:nvSpPr>
        <p:spPr>
          <a:xfrm>
            <a:off x="3959440" y="2286001"/>
            <a:ext cx="914400" cy="276999"/>
          </a:xfrm>
          <a:prstGeom prst="rect">
            <a:avLst/>
          </a:prstGeom>
          <a:noFill/>
        </p:spPr>
        <p:txBody>
          <a:bodyPr wrap="square" rtlCol="0">
            <a:spAutoFit/>
          </a:bodyPr>
          <a:lstStyle/>
          <a:p>
            <a:r>
              <a:rPr lang="en-US" sz="1200" b="1" dirty="0"/>
              <a:t>+$2.12/</a:t>
            </a:r>
            <a:r>
              <a:rPr lang="en-US" sz="1200" b="1" dirty="0" err="1"/>
              <a:t>mo</a:t>
            </a:r>
            <a:endParaRPr lang="en-US" sz="1200" b="1" dirty="0"/>
          </a:p>
        </p:txBody>
      </p:sp>
      <p:sp>
        <p:nvSpPr>
          <p:cNvPr id="10" name="TextBox 9">
            <a:extLst>
              <a:ext uri="{FF2B5EF4-FFF2-40B4-BE49-F238E27FC236}">
                <a16:creationId xmlns:a16="http://schemas.microsoft.com/office/drawing/2014/main" id="{9295E28E-76EF-40D4-82F2-2E9E94942136}"/>
              </a:ext>
            </a:extLst>
          </p:cNvPr>
          <p:cNvSpPr txBox="1"/>
          <p:nvPr/>
        </p:nvSpPr>
        <p:spPr>
          <a:xfrm>
            <a:off x="5105400" y="2286002"/>
            <a:ext cx="914400" cy="276999"/>
          </a:xfrm>
          <a:prstGeom prst="rect">
            <a:avLst/>
          </a:prstGeom>
          <a:noFill/>
        </p:spPr>
        <p:txBody>
          <a:bodyPr wrap="square" rtlCol="0">
            <a:spAutoFit/>
          </a:bodyPr>
          <a:lstStyle/>
          <a:p>
            <a:r>
              <a:rPr lang="en-US" sz="1200" b="1" dirty="0"/>
              <a:t>+$2.22/</a:t>
            </a:r>
            <a:r>
              <a:rPr lang="en-US" sz="1200" b="1" dirty="0" err="1"/>
              <a:t>mo</a:t>
            </a:r>
            <a:endParaRPr lang="en-US" sz="1200" b="1" dirty="0"/>
          </a:p>
        </p:txBody>
      </p:sp>
      <p:sp>
        <p:nvSpPr>
          <p:cNvPr id="11" name="TextBox 10">
            <a:extLst>
              <a:ext uri="{FF2B5EF4-FFF2-40B4-BE49-F238E27FC236}">
                <a16:creationId xmlns:a16="http://schemas.microsoft.com/office/drawing/2014/main" id="{059D6814-265F-4D2E-86AB-100A59FC70C8}"/>
              </a:ext>
            </a:extLst>
          </p:cNvPr>
          <p:cNvSpPr txBox="1"/>
          <p:nvPr/>
        </p:nvSpPr>
        <p:spPr>
          <a:xfrm>
            <a:off x="6309064" y="2286002"/>
            <a:ext cx="914400" cy="276999"/>
          </a:xfrm>
          <a:prstGeom prst="rect">
            <a:avLst/>
          </a:prstGeom>
          <a:noFill/>
        </p:spPr>
        <p:txBody>
          <a:bodyPr wrap="square" rtlCol="0">
            <a:spAutoFit/>
          </a:bodyPr>
          <a:lstStyle/>
          <a:p>
            <a:r>
              <a:rPr lang="en-US" sz="1200" b="1" dirty="0"/>
              <a:t>+$2.33/</a:t>
            </a:r>
            <a:r>
              <a:rPr lang="en-US" sz="1200" b="1" dirty="0" err="1"/>
              <a:t>mo</a:t>
            </a:r>
            <a:endParaRPr lang="en-US" sz="1200" b="1" dirty="0"/>
          </a:p>
        </p:txBody>
      </p:sp>
      <p:sp>
        <p:nvSpPr>
          <p:cNvPr id="12" name="TextBox 11">
            <a:extLst>
              <a:ext uri="{FF2B5EF4-FFF2-40B4-BE49-F238E27FC236}">
                <a16:creationId xmlns:a16="http://schemas.microsoft.com/office/drawing/2014/main" id="{AC4032E6-3C8F-412B-9485-18BC0365B6AC}"/>
              </a:ext>
            </a:extLst>
          </p:cNvPr>
          <p:cNvSpPr txBox="1"/>
          <p:nvPr/>
        </p:nvSpPr>
        <p:spPr>
          <a:xfrm>
            <a:off x="7472779" y="2286002"/>
            <a:ext cx="914400" cy="276999"/>
          </a:xfrm>
          <a:prstGeom prst="rect">
            <a:avLst/>
          </a:prstGeom>
          <a:noFill/>
        </p:spPr>
        <p:txBody>
          <a:bodyPr wrap="square" rtlCol="0">
            <a:spAutoFit/>
          </a:bodyPr>
          <a:lstStyle/>
          <a:p>
            <a:r>
              <a:rPr lang="en-US" sz="1200" b="1" dirty="0"/>
              <a:t>+$2.45/</a:t>
            </a:r>
            <a:r>
              <a:rPr lang="en-US" sz="1200" b="1" dirty="0" err="1"/>
              <a:t>mo</a:t>
            </a:r>
            <a:endParaRPr lang="en-US" sz="1200" b="1" dirty="0"/>
          </a:p>
        </p:txBody>
      </p:sp>
      <p:sp>
        <p:nvSpPr>
          <p:cNvPr id="13" name="TextBox 12">
            <a:extLst>
              <a:ext uri="{FF2B5EF4-FFF2-40B4-BE49-F238E27FC236}">
                <a16:creationId xmlns:a16="http://schemas.microsoft.com/office/drawing/2014/main" id="{DA5A5A61-47A2-4E4C-95AF-73B0D440C5BC}"/>
              </a:ext>
            </a:extLst>
          </p:cNvPr>
          <p:cNvSpPr txBox="1"/>
          <p:nvPr/>
        </p:nvSpPr>
        <p:spPr>
          <a:xfrm>
            <a:off x="1360501" y="2290082"/>
            <a:ext cx="1306499" cy="246221"/>
          </a:xfrm>
          <a:prstGeom prst="rect">
            <a:avLst/>
          </a:prstGeom>
          <a:noFill/>
        </p:spPr>
        <p:txBody>
          <a:bodyPr wrap="square" rtlCol="0">
            <a:spAutoFit/>
          </a:bodyPr>
          <a:lstStyle/>
          <a:p>
            <a:r>
              <a:rPr lang="en-US" sz="1000" b="1" dirty="0" err="1"/>
              <a:t>Chg</a:t>
            </a:r>
            <a:r>
              <a:rPr lang="en-US" sz="1000" b="1" dirty="0"/>
              <a:t> to SFR bill (City):</a:t>
            </a:r>
          </a:p>
        </p:txBody>
      </p:sp>
      <p:sp>
        <p:nvSpPr>
          <p:cNvPr id="14" name="TextBox 13">
            <a:extLst>
              <a:ext uri="{FF2B5EF4-FFF2-40B4-BE49-F238E27FC236}">
                <a16:creationId xmlns:a16="http://schemas.microsoft.com/office/drawing/2014/main" id="{1835F9CA-46EA-4471-BEDF-F41CBA227092}"/>
              </a:ext>
            </a:extLst>
          </p:cNvPr>
          <p:cNvSpPr txBox="1"/>
          <p:nvPr/>
        </p:nvSpPr>
        <p:spPr>
          <a:xfrm>
            <a:off x="2743200" y="2532221"/>
            <a:ext cx="914400" cy="276999"/>
          </a:xfrm>
          <a:prstGeom prst="rect">
            <a:avLst/>
          </a:prstGeom>
          <a:noFill/>
        </p:spPr>
        <p:txBody>
          <a:bodyPr wrap="square" rtlCol="0">
            <a:spAutoFit/>
          </a:bodyPr>
          <a:lstStyle/>
          <a:p>
            <a:r>
              <a:rPr lang="en-US" sz="1200" b="1" dirty="0">
                <a:solidFill>
                  <a:schemeClr val="tx2"/>
                </a:solidFill>
              </a:rPr>
              <a:t>+$2.37/</a:t>
            </a:r>
            <a:r>
              <a:rPr lang="en-US" sz="1200" b="1" dirty="0" err="1">
                <a:solidFill>
                  <a:schemeClr val="tx2"/>
                </a:solidFill>
              </a:rPr>
              <a:t>mo</a:t>
            </a:r>
            <a:endParaRPr lang="en-US" sz="1200" b="1" dirty="0">
              <a:solidFill>
                <a:schemeClr val="tx2"/>
              </a:solidFill>
            </a:endParaRPr>
          </a:p>
        </p:txBody>
      </p:sp>
      <p:sp>
        <p:nvSpPr>
          <p:cNvPr id="15" name="TextBox 14">
            <a:extLst>
              <a:ext uri="{FF2B5EF4-FFF2-40B4-BE49-F238E27FC236}">
                <a16:creationId xmlns:a16="http://schemas.microsoft.com/office/drawing/2014/main" id="{F3EE930C-DA2E-4844-BC33-E974A82A03AB}"/>
              </a:ext>
            </a:extLst>
          </p:cNvPr>
          <p:cNvSpPr txBox="1"/>
          <p:nvPr/>
        </p:nvSpPr>
        <p:spPr>
          <a:xfrm>
            <a:off x="3959440" y="2532222"/>
            <a:ext cx="914400" cy="276999"/>
          </a:xfrm>
          <a:prstGeom prst="rect">
            <a:avLst/>
          </a:prstGeom>
          <a:noFill/>
        </p:spPr>
        <p:txBody>
          <a:bodyPr wrap="square" rtlCol="0">
            <a:spAutoFit/>
          </a:bodyPr>
          <a:lstStyle/>
          <a:p>
            <a:r>
              <a:rPr lang="en-US" sz="1200" b="1" dirty="0">
                <a:solidFill>
                  <a:schemeClr val="tx2"/>
                </a:solidFill>
              </a:rPr>
              <a:t>+$2.49/</a:t>
            </a:r>
            <a:r>
              <a:rPr lang="en-US" sz="1200" b="1" dirty="0" err="1">
                <a:solidFill>
                  <a:schemeClr val="tx2"/>
                </a:solidFill>
              </a:rPr>
              <a:t>mo</a:t>
            </a:r>
            <a:endParaRPr lang="en-US" sz="1200" b="1" dirty="0">
              <a:solidFill>
                <a:schemeClr val="tx2"/>
              </a:solidFill>
            </a:endParaRPr>
          </a:p>
        </p:txBody>
      </p:sp>
      <p:sp>
        <p:nvSpPr>
          <p:cNvPr id="16" name="TextBox 15">
            <a:extLst>
              <a:ext uri="{FF2B5EF4-FFF2-40B4-BE49-F238E27FC236}">
                <a16:creationId xmlns:a16="http://schemas.microsoft.com/office/drawing/2014/main" id="{1202A036-7247-49AA-8068-403BA4440479}"/>
              </a:ext>
            </a:extLst>
          </p:cNvPr>
          <p:cNvSpPr txBox="1"/>
          <p:nvPr/>
        </p:nvSpPr>
        <p:spPr>
          <a:xfrm>
            <a:off x="5105400" y="2532223"/>
            <a:ext cx="914400" cy="276999"/>
          </a:xfrm>
          <a:prstGeom prst="rect">
            <a:avLst/>
          </a:prstGeom>
          <a:noFill/>
        </p:spPr>
        <p:txBody>
          <a:bodyPr wrap="square" rtlCol="0">
            <a:spAutoFit/>
          </a:bodyPr>
          <a:lstStyle/>
          <a:p>
            <a:r>
              <a:rPr lang="en-US" sz="1200" b="1" dirty="0">
                <a:solidFill>
                  <a:schemeClr val="tx2"/>
                </a:solidFill>
              </a:rPr>
              <a:t>+$2.61/</a:t>
            </a:r>
            <a:r>
              <a:rPr lang="en-US" sz="1200" b="1" dirty="0" err="1">
                <a:solidFill>
                  <a:schemeClr val="tx2"/>
                </a:solidFill>
              </a:rPr>
              <a:t>mo</a:t>
            </a:r>
            <a:endParaRPr lang="en-US" sz="1200" b="1" dirty="0">
              <a:solidFill>
                <a:schemeClr val="tx2"/>
              </a:solidFill>
            </a:endParaRPr>
          </a:p>
        </p:txBody>
      </p:sp>
      <p:sp>
        <p:nvSpPr>
          <p:cNvPr id="17" name="TextBox 16">
            <a:extLst>
              <a:ext uri="{FF2B5EF4-FFF2-40B4-BE49-F238E27FC236}">
                <a16:creationId xmlns:a16="http://schemas.microsoft.com/office/drawing/2014/main" id="{7924A31F-3591-4CF5-84F3-45A9560EF53B}"/>
              </a:ext>
            </a:extLst>
          </p:cNvPr>
          <p:cNvSpPr txBox="1"/>
          <p:nvPr/>
        </p:nvSpPr>
        <p:spPr>
          <a:xfrm>
            <a:off x="6309064" y="2532223"/>
            <a:ext cx="914400" cy="276999"/>
          </a:xfrm>
          <a:prstGeom prst="rect">
            <a:avLst/>
          </a:prstGeom>
          <a:noFill/>
        </p:spPr>
        <p:txBody>
          <a:bodyPr wrap="square" rtlCol="0">
            <a:spAutoFit/>
          </a:bodyPr>
          <a:lstStyle/>
          <a:p>
            <a:r>
              <a:rPr lang="en-US" sz="1200" b="1" dirty="0">
                <a:solidFill>
                  <a:schemeClr val="tx2"/>
                </a:solidFill>
              </a:rPr>
              <a:t>+$2.74/</a:t>
            </a:r>
            <a:r>
              <a:rPr lang="en-US" sz="1200" b="1" dirty="0" err="1">
                <a:solidFill>
                  <a:schemeClr val="tx2"/>
                </a:solidFill>
              </a:rPr>
              <a:t>mo</a:t>
            </a:r>
            <a:endParaRPr lang="en-US" sz="1200" b="1" dirty="0">
              <a:solidFill>
                <a:schemeClr val="tx2"/>
              </a:solidFill>
            </a:endParaRPr>
          </a:p>
        </p:txBody>
      </p:sp>
      <p:sp>
        <p:nvSpPr>
          <p:cNvPr id="18" name="TextBox 17">
            <a:extLst>
              <a:ext uri="{FF2B5EF4-FFF2-40B4-BE49-F238E27FC236}">
                <a16:creationId xmlns:a16="http://schemas.microsoft.com/office/drawing/2014/main" id="{22F58030-C1DC-4A2A-B51F-88E256BA4142}"/>
              </a:ext>
            </a:extLst>
          </p:cNvPr>
          <p:cNvSpPr txBox="1"/>
          <p:nvPr/>
        </p:nvSpPr>
        <p:spPr>
          <a:xfrm>
            <a:off x="7472779" y="2532223"/>
            <a:ext cx="914400" cy="276999"/>
          </a:xfrm>
          <a:prstGeom prst="rect">
            <a:avLst/>
          </a:prstGeom>
          <a:noFill/>
        </p:spPr>
        <p:txBody>
          <a:bodyPr wrap="square" rtlCol="0">
            <a:spAutoFit/>
          </a:bodyPr>
          <a:lstStyle/>
          <a:p>
            <a:r>
              <a:rPr lang="en-US" sz="1200" b="1" dirty="0">
                <a:solidFill>
                  <a:schemeClr val="tx2"/>
                </a:solidFill>
              </a:rPr>
              <a:t>+$2.88/</a:t>
            </a:r>
            <a:r>
              <a:rPr lang="en-US" sz="1200" b="1" dirty="0" err="1">
                <a:solidFill>
                  <a:schemeClr val="tx2"/>
                </a:solidFill>
              </a:rPr>
              <a:t>mo</a:t>
            </a:r>
            <a:endParaRPr lang="en-US" sz="1200" b="1" dirty="0">
              <a:solidFill>
                <a:schemeClr val="tx2"/>
              </a:solidFill>
            </a:endParaRPr>
          </a:p>
        </p:txBody>
      </p:sp>
      <p:sp>
        <p:nvSpPr>
          <p:cNvPr id="19" name="TextBox 18">
            <a:extLst>
              <a:ext uri="{FF2B5EF4-FFF2-40B4-BE49-F238E27FC236}">
                <a16:creationId xmlns:a16="http://schemas.microsoft.com/office/drawing/2014/main" id="{666E1CE1-05D1-499E-8AE6-8E30E062E8E1}"/>
              </a:ext>
            </a:extLst>
          </p:cNvPr>
          <p:cNvSpPr txBox="1"/>
          <p:nvPr/>
        </p:nvSpPr>
        <p:spPr>
          <a:xfrm>
            <a:off x="1360501" y="2536303"/>
            <a:ext cx="1382699" cy="246221"/>
          </a:xfrm>
          <a:prstGeom prst="rect">
            <a:avLst/>
          </a:prstGeom>
          <a:noFill/>
        </p:spPr>
        <p:txBody>
          <a:bodyPr wrap="square" rtlCol="0">
            <a:spAutoFit/>
          </a:bodyPr>
          <a:lstStyle/>
          <a:p>
            <a:r>
              <a:rPr lang="en-US" sz="1000" b="1" dirty="0" err="1">
                <a:solidFill>
                  <a:schemeClr val="tx2"/>
                </a:solidFill>
              </a:rPr>
              <a:t>Chg</a:t>
            </a:r>
            <a:r>
              <a:rPr lang="en-US" sz="1000" b="1" dirty="0">
                <a:solidFill>
                  <a:schemeClr val="tx2"/>
                </a:solidFill>
              </a:rPr>
              <a:t> to SFR bill (Metro):</a:t>
            </a:r>
          </a:p>
        </p:txBody>
      </p:sp>
      <p:sp>
        <p:nvSpPr>
          <p:cNvPr id="20" name="TextBox 19">
            <a:extLst>
              <a:ext uri="{FF2B5EF4-FFF2-40B4-BE49-F238E27FC236}">
                <a16:creationId xmlns:a16="http://schemas.microsoft.com/office/drawing/2014/main" id="{AC1FB960-13BE-44CE-8F9C-9A3EF4D9DF2B}"/>
              </a:ext>
            </a:extLst>
          </p:cNvPr>
          <p:cNvSpPr txBox="1"/>
          <p:nvPr/>
        </p:nvSpPr>
        <p:spPr>
          <a:xfrm>
            <a:off x="5562600" y="6035907"/>
            <a:ext cx="3281779" cy="276999"/>
          </a:xfrm>
          <a:prstGeom prst="rect">
            <a:avLst/>
          </a:prstGeom>
          <a:noFill/>
        </p:spPr>
        <p:txBody>
          <a:bodyPr wrap="square" rtlCol="0">
            <a:spAutoFit/>
          </a:bodyPr>
          <a:lstStyle/>
          <a:p>
            <a:pPr algn="r"/>
            <a:r>
              <a:rPr lang="en-US" sz="1200" b="1" dirty="0"/>
              <a:t>Change to SFR billing based on Alternative #1</a:t>
            </a:r>
          </a:p>
        </p:txBody>
      </p:sp>
    </p:spTree>
    <p:extLst>
      <p:ext uri="{BB962C8B-B14F-4D97-AF65-F5344CB8AC3E}">
        <p14:creationId xmlns:p14="http://schemas.microsoft.com/office/powerpoint/2010/main" val="965517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7131B6-1E9B-4315-991C-9004E4C6EB17}"/>
              </a:ext>
            </a:extLst>
          </p:cNvPr>
          <p:cNvSpPr>
            <a:spLocks noGrp="1"/>
          </p:cNvSpPr>
          <p:nvPr>
            <p:ph type="title"/>
          </p:nvPr>
        </p:nvSpPr>
        <p:spPr>
          <a:xfrm>
            <a:off x="1792288" y="4800600"/>
            <a:ext cx="5486400" cy="566738"/>
          </a:xfrm>
        </p:spPr>
        <p:txBody>
          <a:bodyPr/>
          <a:lstStyle/>
          <a:p>
            <a:r>
              <a:rPr lang="en-US" dirty="0"/>
              <a:t>STORMWATER UTILITY</a:t>
            </a:r>
          </a:p>
        </p:txBody>
      </p:sp>
    </p:spTree>
    <p:extLst>
      <p:ext uri="{BB962C8B-B14F-4D97-AF65-F5344CB8AC3E}">
        <p14:creationId xmlns:p14="http://schemas.microsoft.com/office/powerpoint/2010/main" val="4203029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9F35-913F-48AB-8370-41031A1E7F12}"/>
              </a:ext>
            </a:extLst>
          </p:cNvPr>
          <p:cNvSpPr>
            <a:spLocks noGrp="1"/>
          </p:cNvSpPr>
          <p:nvPr>
            <p:ph type="title"/>
          </p:nvPr>
        </p:nvSpPr>
        <p:spPr>
          <a:xfrm>
            <a:off x="1144793" y="304800"/>
            <a:ext cx="7542007" cy="914400"/>
          </a:xfrm>
        </p:spPr>
        <p:txBody>
          <a:bodyPr anchor="ctr">
            <a:normAutofit/>
          </a:bodyPr>
          <a:lstStyle/>
          <a:p>
            <a:r>
              <a:rPr lang="en-US" dirty="0"/>
              <a:t>1. Storm Utility CIP</a:t>
            </a:r>
          </a:p>
        </p:txBody>
      </p:sp>
      <p:graphicFrame>
        <p:nvGraphicFramePr>
          <p:cNvPr id="6" name="Content Placeholder 5">
            <a:extLst>
              <a:ext uri="{FF2B5EF4-FFF2-40B4-BE49-F238E27FC236}">
                <a16:creationId xmlns:a16="http://schemas.microsoft.com/office/drawing/2014/main" id="{5B319CF4-9736-4A0C-9155-2BBAF4E3689E}"/>
              </a:ext>
            </a:extLst>
          </p:cNvPr>
          <p:cNvGraphicFramePr>
            <a:graphicFrameLocks noGrp="1"/>
          </p:cNvGraphicFramePr>
          <p:nvPr>
            <p:ph idx="1"/>
            <p:extLst>
              <p:ext uri="{D42A27DB-BD31-4B8C-83A1-F6EECF244321}">
                <p14:modId xmlns:p14="http://schemas.microsoft.com/office/powerpoint/2010/main" val="3547298035"/>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25A858EF-91A7-4A60-AC3A-A61865109230}"/>
              </a:ext>
            </a:extLst>
          </p:cNvPr>
          <p:cNvSpPr txBox="1"/>
          <p:nvPr/>
        </p:nvSpPr>
        <p:spPr>
          <a:xfrm>
            <a:off x="4903219" y="1905000"/>
            <a:ext cx="3352800" cy="523220"/>
          </a:xfrm>
          <a:prstGeom prst="rect">
            <a:avLst/>
          </a:prstGeom>
          <a:solidFill>
            <a:schemeClr val="bg1"/>
          </a:solidFill>
        </p:spPr>
        <p:txBody>
          <a:bodyPr wrap="square" rtlCol="0">
            <a:spAutoFit/>
          </a:bodyPr>
          <a:lstStyle/>
          <a:p>
            <a:r>
              <a:rPr lang="en-US" sz="1400" i="1" dirty="0"/>
              <a:t>Large CIP needs in 2026. Fund by setting aside funds now as well as use of new debt.</a:t>
            </a:r>
          </a:p>
        </p:txBody>
      </p:sp>
    </p:spTree>
    <p:extLst>
      <p:ext uri="{BB962C8B-B14F-4D97-AF65-F5344CB8AC3E}">
        <p14:creationId xmlns:p14="http://schemas.microsoft.com/office/powerpoint/2010/main" val="3899751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0BA6F50-CBDB-4869-9DF6-8F5F588AC2F5}"/>
              </a:ext>
            </a:extLst>
          </p:cNvPr>
          <p:cNvSpPr>
            <a:spLocks noGrp="1"/>
          </p:cNvSpPr>
          <p:nvPr>
            <p:ph type="title"/>
          </p:nvPr>
        </p:nvSpPr>
        <p:spPr>
          <a:xfrm>
            <a:off x="1144793" y="304800"/>
            <a:ext cx="7542007" cy="914400"/>
          </a:xfrm>
        </p:spPr>
        <p:txBody>
          <a:bodyPr anchor="ctr">
            <a:normAutofit/>
          </a:bodyPr>
          <a:lstStyle/>
          <a:p>
            <a:r>
              <a:rPr lang="en-US" dirty="0"/>
              <a:t>2. Storm Revenue Bond Issuance</a:t>
            </a:r>
          </a:p>
        </p:txBody>
      </p:sp>
      <p:graphicFrame>
        <p:nvGraphicFramePr>
          <p:cNvPr id="7" name="Chart 6">
            <a:extLst>
              <a:ext uri="{FF2B5EF4-FFF2-40B4-BE49-F238E27FC236}">
                <a16:creationId xmlns:a16="http://schemas.microsoft.com/office/drawing/2014/main" id="{1605AE41-0B89-4076-8936-3CCB8578E2F2}"/>
              </a:ext>
            </a:extLst>
          </p:cNvPr>
          <p:cNvGraphicFramePr/>
          <p:nvPr>
            <p:extLst>
              <p:ext uri="{D42A27DB-BD31-4B8C-83A1-F6EECF244321}">
                <p14:modId xmlns:p14="http://schemas.microsoft.com/office/powerpoint/2010/main" val="1317124641"/>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E4E4EEE-5E45-47FE-A85F-3A77308A845A}"/>
              </a:ext>
            </a:extLst>
          </p:cNvPr>
          <p:cNvSpPr txBox="1"/>
          <p:nvPr/>
        </p:nvSpPr>
        <p:spPr>
          <a:xfrm>
            <a:off x="4419600" y="2590800"/>
            <a:ext cx="3352800" cy="523220"/>
          </a:xfrm>
          <a:prstGeom prst="rect">
            <a:avLst/>
          </a:prstGeom>
          <a:solidFill>
            <a:schemeClr val="bg1"/>
          </a:solidFill>
        </p:spPr>
        <p:txBody>
          <a:bodyPr wrap="square" rtlCol="0">
            <a:spAutoFit/>
          </a:bodyPr>
          <a:lstStyle/>
          <a:p>
            <a:r>
              <a:rPr lang="en-US" sz="1400" i="1" dirty="0"/>
              <a:t>Mid-decade bond issuance needed to mitigate planned projects in 2026</a:t>
            </a:r>
          </a:p>
        </p:txBody>
      </p:sp>
    </p:spTree>
    <p:extLst>
      <p:ext uri="{BB962C8B-B14F-4D97-AF65-F5344CB8AC3E}">
        <p14:creationId xmlns:p14="http://schemas.microsoft.com/office/powerpoint/2010/main" val="658807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38D29-B811-47BE-B355-462DD68B7CE3}"/>
              </a:ext>
            </a:extLst>
          </p:cNvPr>
          <p:cNvSpPr>
            <a:spLocks noGrp="1"/>
          </p:cNvSpPr>
          <p:nvPr>
            <p:ph type="title"/>
          </p:nvPr>
        </p:nvSpPr>
        <p:spPr>
          <a:xfrm>
            <a:off x="1144793" y="304800"/>
            <a:ext cx="7542007" cy="914400"/>
          </a:xfrm>
        </p:spPr>
        <p:txBody>
          <a:bodyPr anchor="ctr">
            <a:normAutofit/>
          </a:bodyPr>
          <a:lstStyle/>
          <a:p>
            <a:pPr>
              <a:lnSpc>
                <a:spcPct val="90000"/>
              </a:lnSpc>
            </a:pPr>
            <a:r>
              <a:rPr lang="en-US" sz="2800" dirty="0"/>
              <a:t>5. Storm Utility Financial Plan</a:t>
            </a:r>
          </a:p>
        </p:txBody>
      </p:sp>
      <p:graphicFrame>
        <p:nvGraphicFramePr>
          <p:cNvPr id="6" name="Content Placeholder 5">
            <a:extLst>
              <a:ext uri="{FF2B5EF4-FFF2-40B4-BE49-F238E27FC236}">
                <a16:creationId xmlns:a16="http://schemas.microsoft.com/office/drawing/2014/main" id="{3BA35389-D11D-4F99-A2BC-2A7ADC014C06}"/>
              </a:ext>
            </a:extLst>
          </p:cNvPr>
          <p:cNvGraphicFramePr>
            <a:graphicFrameLocks noGrp="1"/>
          </p:cNvGraphicFramePr>
          <p:nvPr>
            <p:ph idx="1"/>
            <p:extLst>
              <p:ext uri="{D42A27DB-BD31-4B8C-83A1-F6EECF244321}">
                <p14:modId xmlns:p14="http://schemas.microsoft.com/office/powerpoint/2010/main" val="116197196"/>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B5A6C489-8CEE-4350-83A1-ED08A18EF5B3}"/>
              </a:ext>
            </a:extLst>
          </p:cNvPr>
          <p:cNvSpPr txBox="1"/>
          <p:nvPr/>
        </p:nvSpPr>
        <p:spPr>
          <a:xfrm>
            <a:off x="6629400" y="1369"/>
            <a:ext cx="2514600" cy="523220"/>
          </a:xfrm>
          <a:prstGeom prst="rect">
            <a:avLst/>
          </a:prstGeom>
          <a:noFill/>
        </p:spPr>
        <p:txBody>
          <a:bodyPr wrap="square" rtlCol="0">
            <a:spAutoFit/>
          </a:bodyPr>
          <a:lstStyle/>
          <a:p>
            <a:pPr algn="r"/>
            <a:r>
              <a:rPr lang="en-US" sz="1400" b="1" dirty="0">
                <a:solidFill>
                  <a:srgbClr val="FF0000"/>
                </a:solidFill>
                <a:latin typeface="+mj-lt"/>
              </a:rPr>
              <a:t>Preliminary</a:t>
            </a:r>
          </a:p>
          <a:p>
            <a:pPr algn="r"/>
            <a:r>
              <a:rPr lang="en-US" sz="1400" b="1" dirty="0">
                <a:solidFill>
                  <a:srgbClr val="FF0000"/>
                </a:solidFill>
                <a:latin typeface="+mj-lt"/>
              </a:rPr>
              <a:t>Do Not Distribute</a:t>
            </a:r>
          </a:p>
        </p:txBody>
      </p:sp>
      <p:sp>
        <p:nvSpPr>
          <p:cNvPr id="5" name="TextBox 4">
            <a:extLst>
              <a:ext uri="{FF2B5EF4-FFF2-40B4-BE49-F238E27FC236}">
                <a16:creationId xmlns:a16="http://schemas.microsoft.com/office/drawing/2014/main" id="{1772BEB7-2984-4356-8A24-12B629242EFC}"/>
              </a:ext>
            </a:extLst>
          </p:cNvPr>
          <p:cNvSpPr txBox="1"/>
          <p:nvPr/>
        </p:nvSpPr>
        <p:spPr>
          <a:xfrm>
            <a:off x="1562996" y="1905000"/>
            <a:ext cx="3352800" cy="307777"/>
          </a:xfrm>
          <a:prstGeom prst="rect">
            <a:avLst/>
          </a:prstGeom>
          <a:noFill/>
        </p:spPr>
        <p:txBody>
          <a:bodyPr wrap="square" rtlCol="0">
            <a:spAutoFit/>
          </a:bodyPr>
          <a:lstStyle/>
          <a:p>
            <a:r>
              <a:rPr lang="en-US" sz="1400" i="1" dirty="0"/>
              <a:t>Existing rates sufficient to fund utility operations.</a:t>
            </a:r>
          </a:p>
        </p:txBody>
      </p:sp>
      <p:sp>
        <p:nvSpPr>
          <p:cNvPr id="7" name="TextBox 6">
            <a:extLst>
              <a:ext uri="{FF2B5EF4-FFF2-40B4-BE49-F238E27FC236}">
                <a16:creationId xmlns:a16="http://schemas.microsoft.com/office/drawing/2014/main" id="{FEC9294F-92AA-49C2-B57C-87C3FB36732B}"/>
              </a:ext>
            </a:extLst>
          </p:cNvPr>
          <p:cNvSpPr txBox="1"/>
          <p:nvPr/>
        </p:nvSpPr>
        <p:spPr>
          <a:xfrm>
            <a:off x="2743200" y="3152001"/>
            <a:ext cx="914400" cy="276999"/>
          </a:xfrm>
          <a:prstGeom prst="rect">
            <a:avLst/>
          </a:prstGeom>
          <a:noFill/>
        </p:spPr>
        <p:txBody>
          <a:bodyPr wrap="square" rtlCol="0">
            <a:spAutoFit/>
          </a:bodyPr>
          <a:lstStyle/>
          <a:p>
            <a:r>
              <a:rPr lang="en-US" sz="1200" b="1" dirty="0"/>
              <a:t>+$0.83/</a:t>
            </a:r>
            <a:r>
              <a:rPr lang="en-US" sz="1200" b="1" dirty="0" err="1"/>
              <a:t>mo</a:t>
            </a:r>
            <a:endParaRPr lang="en-US" sz="1200" b="1" dirty="0"/>
          </a:p>
        </p:txBody>
      </p:sp>
      <p:sp>
        <p:nvSpPr>
          <p:cNvPr id="8" name="TextBox 7">
            <a:extLst>
              <a:ext uri="{FF2B5EF4-FFF2-40B4-BE49-F238E27FC236}">
                <a16:creationId xmlns:a16="http://schemas.microsoft.com/office/drawing/2014/main" id="{030731EC-BF37-4C16-BCEF-D5D9C2AAAB6A}"/>
              </a:ext>
            </a:extLst>
          </p:cNvPr>
          <p:cNvSpPr txBox="1"/>
          <p:nvPr/>
        </p:nvSpPr>
        <p:spPr>
          <a:xfrm>
            <a:off x="3959440" y="3152002"/>
            <a:ext cx="914400" cy="276999"/>
          </a:xfrm>
          <a:prstGeom prst="rect">
            <a:avLst/>
          </a:prstGeom>
          <a:noFill/>
        </p:spPr>
        <p:txBody>
          <a:bodyPr wrap="square" rtlCol="0">
            <a:spAutoFit/>
          </a:bodyPr>
          <a:lstStyle/>
          <a:p>
            <a:r>
              <a:rPr lang="en-US" sz="1200" b="1" dirty="0"/>
              <a:t>+$0.86/</a:t>
            </a:r>
            <a:r>
              <a:rPr lang="en-US" sz="1200" b="1" dirty="0" err="1"/>
              <a:t>mo</a:t>
            </a:r>
            <a:endParaRPr lang="en-US" sz="1200" b="1" dirty="0"/>
          </a:p>
        </p:txBody>
      </p:sp>
      <p:sp>
        <p:nvSpPr>
          <p:cNvPr id="9" name="TextBox 8">
            <a:extLst>
              <a:ext uri="{FF2B5EF4-FFF2-40B4-BE49-F238E27FC236}">
                <a16:creationId xmlns:a16="http://schemas.microsoft.com/office/drawing/2014/main" id="{0877422C-FFE5-4F2F-8CE1-FE4642386FCB}"/>
              </a:ext>
            </a:extLst>
          </p:cNvPr>
          <p:cNvSpPr txBox="1"/>
          <p:nvPr/>
        </p:nvSpPr>
        <p:spPr>
          <a:xfrm>
            <a:off x="5105400" y="3152003"/>
            <a:ext cx="914400" cy="276999"/>
          </a:xfrm>
          <a:prstGeom prst="rect">
            <a:avLst/>
          </a:prstGeom>
          <a:noFill/>
        </p:spPr>
        <p:txBody>
          <a:bodyPr wrap="square" rtlCol="0">
            <a:spAutoFit/>
          </a:bodyPr>
          <a:lstStyle/>
          <a:p>
            <a:r>
              <a:rPr lang="en-US" sz="1200" b="1" dirty="0"/>
              <a:t>+$0.89/</a:t>
            </a:r>
            <a:r>
              <a:rPr lang="en-US" sz="1200" b="1" dirty="0" err="1"/>
              <a:t>mo</a:t>
            </a:r>
            <a:endParaRPr lang="en-US" sz="1200" b="1" dirty="0"/>
          </a:p>
        </p:txBody>
      </p:sp>
      <p:sp>
        <p:nvSpPr>
          <p:cNvPr id="10" name="TextBox 9">
            <a:extLst>
              <a:ext uri="{FF2B5EF4-FFF2-40B4-BE49-F238E27FC236}">
                <a16:creationId xmlns:a16="http://schemas.microsoft.com/office/drawing/2014/main" id="{B57CBB0C-D21E-47D8-BC3D-C728CEE819AD}"/>
              </a:ext>
            </a:extLst>
          </p:cNvPr>
          <p:cNvSpPr txBox="1"/>
          <p:nvPr/>
        </p:nvSpPr>
        <p:spPr>
          <a:xfrm>
            <a:off x="6309064" y="3152003"/>
            <a:ext cx="914400" cy="276999"/>
          </a:xfrm>
          <a:prstGeom prst="rect">
            <a:avLst/>
          </a:prstGeom>
          <a:noFill/>
        </p:spPr>
        <p:txBody>
          <a:bodyPr wrap="square" rtlCol="0">
            <a:spAutoFit/>
          </a:bodyPr>
          <a:lstStyle/>
          <a:p>
            <a:r>
              <a:rPr lang="en-US" sz="1200" b="1" dirty="0"/>
              <a:t>+$0.92/</a:t>
            </a:r>
            <a:r>
              <a:rPr lang="en-US" sz="1200" b="1" dirty="0" err="1"/>
              <a:t>mo</a:t>
            </a:r>
            <a:endParaRPr lang="en-US" sz="1200" b="1" dirty="0"/>
          </a:p>
        </p:txBody>
      </p:sp>
      <p:sp>
        <p:nvSpPr>
          <p:cNvPr id="11" name="TextBox 10">
            <a:extLst>
              <a:ext uri="{FF2B5EF4-FFF2-40B4-BE49-F238E27FC236}">
                <a16:creationId xmlns:a16="http://schemas.microsoft.com/office/drawing/2014/main" id="{8376D5B5-A970-47B4-8AC4-41F849E0DFFA}"/>
              </a:ext>
            </a:extLst>
          </p:cNvPr>
          <p:cNvSpPr txBox="1"/>
          <p:nvPr/>
        </p:nvSpPr>
        <p:spPr>
          <a:xfrm>
            <a:off x="7472779" y="3152003"/>
            <a:ext cx="914400" cy="276999"/>
          </a:xfrm>
          <a:prstGeom prst="rect">
            <a:avLst/>
          </a:prstGeom>
          <a:noFill/>
        </p:spPr>
        <p:txBody>
          <a:bodyPr wrap="square" rtlCol="0">
            <a:spAutoFit/>
          </a:bodyPr>
          <a:lstStyle/>
          <a:p>
            <a:r>
              <a:rPr lang="en-US" sz="1200" b="1" dirty="0"/>
              <a:t>+$0.96/</a:t>
            </a:r>
            <a:r>
              <a:rPr lang="en-US" sz="1200" b="1" dirty="0" err="1"/>
              <a:t>mo</a:t>
            </a:r>
            <a:endParaRPr lang="en-US" sz="1200" b="1" dirty="0"/>
          </a:p>
        </p:txBody>
      </p:sp>
      <p:sp>
        <p:nvSpPr>
          <p:cNvPr id="12" name="TextBox 11">
            <a:extLst>
              <a:ext uri="{FF2B5EF4-FFF2-40B4-BE49-F238E27FC236}">
                <a16:creationId xmlns:a16="http://schemas.microsoft.com/office/drawing/2014/main" id="{E8A2D1E2-02E4-4807-9656-EFC7B876D212}"/>
              </a:ext>
            </a:extLst>
          </p:cNvPr>
          <p:cNvSpPr txBox="1"/>
          <p:nvPr/>
        </p:nvSpPr>
        <p:spPr>
          <a:xfrm>
            <a:off x="1360501" y="3156083"/>
            <a:ext cx="1306499" cy="261610"/>
          </a:xfrm>
          <a:prstGeom prst="rect">
            <a:avLst/>
          </a:prstGeom>
          <a:noFill/>
        </p:spPr>
        <p:txBody>
          <a:bodyPr wrap="square" rtlCol="0">
            <a:spAutoFit/>
          </a:bodyPr>
          <a:lstStyle/>
          <a:p>
            <a:r>
              <a:rPr lang="en-US" sz="1100" b="1" dirty="0" err="1"/>
              <a:t>Chg</a:t>
            </a:r>
            <a:r>
              <a:rPr lang="en-US" sz="1100" b="1" dirty="0"/>
              <a:t> to SFR bill:</a:t>
            </a:r>
          </a:p>
        </p:txBody>
      </p:sp>
      <p:sp>
        <p:nvSpPr>
          <p:cNvPr id="13" name="TextBox 12">
            <a:extLst>
              <a:ext uri="{FF2B5EF4-FFF2-40B4-BE49-F238E27FC236}">
                <a16:creationId xmlns:a16="http://schemas.microsoft.com/office/drawing/2014/main" id="{10AEA290-0D1F-418A-9652-9BBFBC1A26F3}"/>
              </a:ext>
            </a:extLst>
          </p:cNvPr>
          <p:cNvSpPr txBox="1"/>
          <p:nvPr/>
        </p:nvSpPr>
        <p:spPr>
          <a:xfrm>
            <a:off x="5562600" y="6035907"/>
            <a:ext cx="3281779" cy="276999"/>
          </a:xfrm>
          <a:prstGeom prst="rect">
            <a:avLst/>
          </a:prstGeom>
          <a:noFill/>
        </p:spPr>
        <p:txBody>
          <a:bodyPr wrap="square" rtlCol="0">
            <a:spAutoFit/>
          </a:bodyPr>
          <a:lstStyle/>
          <a:p>
            <a:pPr algn="r"/>
            <a:r>
              <a:rPr lang="en-US" sz="1200" b="1" dirty="0"/>
              <a:t>Change to SFR billing based on Alternative #1</a:t>
            </a:r>
          </a:p>
        </p:txBody>
      </p:sp>
    </p:spTree>
    <p:extLst>
      <p:ext uri="{BB962C8B-B14F-4D97-AF65-F5344CB8AC3E}">
        <p14:creationId xmlns:p14="http://schemas.microsoft.com/office/powerpoint/2010/main" val="3661400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7131B6-1E9B-4315-991C-9004E4C6EB17}"/>
              </a:ext>
            </a:extLst>
          </p:cNvPr>
          <p:cNvSpPr>
            <a:spLocks noGrp="1"/>
          </p:cNvSpPr>
          <p:nvPr>
            <p:ph type="title"/>
          </p:nvPr>
        </p:nvSpPr>
        <p:spPr>
          <a:xfrm>
            <a:off x="1792288" y="4800600"/>
            <a:ext cx="5486400" cy="566738"/>
          </a:xfrm>
        </p:spPr>
        <p:txBody>
          <a:bodyPr/>
          <a:lstStyle/>
          <a:p>
            <a:r>
              <a:rPr lang="en-US" dirty="0"/>
              <a:t>RATE INCREASE OPTIONS</a:t>
            </a:r>
          </a:p>
        </p:txBody>
      </p:sp>
    </p:spTree>
    <p:extLst>
      <p:ext uri="{BB962C8B-B14F-4D97-AF65-F5344CB8AC3E}">
        <p14:creationId xmlns:p14="http://schemas.microsoft.com/office/powerpoint/2010/main" val="2242566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F187B-1201-4D55-926F-617D8A277007}"/>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93FA17F3-8073-4A70-8843-8A6150B0D08A}"/>
              </a:ext>
            </a:extLst>
          </p:cNvPr>
          <p:cNvSpPr>
            <a:spLocks noGrp="1"/>
          </p:cNvSpPr>
          <p:nvPr>
            <p:ph idx="1"/>
          </p:nvPr>
        </p:nvSpPr>
        <p:spPr/>
        <p:txBody>
          <a:bodyPr/>
          <a:lstStyle/>
          <a:p>
            <a:r>
              <a:rPr lang="en-US" dirty="0"/>
              <a:t>Overview study results</a:t>
            </a:r>
          </a:p>
          <a:p>
            <a:endParaRPr lang="en-US" dirty="0"/>
          </a:p>
          <a:p>
            <a:r>
              <a:rPr lang="en-US" dirty="0"/>
              <a:t>Discuss required annual rate adjustments to fully fund financial obligations</a:t>
            </a:r>
          </a:p>
          <a:p>
            <a:endParaRPr lang="en-US" dirty="0"/>
          </a:p>
          <a:p>
            <a:r>
              <a:rPr lang="en-US" dirty="0"/>
              <a:t>Review/Discuss annual rate adjustment alternatives</a:t>
            </a:r>
          </a:p>
          <a:p>
            <a:endParaRPr lang="en-US" dirty="0"/>
          </a:p>
          <a:p>
            <a:r>
              <a:rPr lang="en-US" dirty="0"/>
              <a:t>Receive direction from Council</a:t>
            </a:r>
          </a:p>
        </p:txBody>
      </p:sp>
    </p:spTree>
    <p:extLst>
      <p:ext uri="{BB962C8B-B14F-4D97-AF65-F5344CB8AC3E}">
        <p14:creationId xmlns:p14="http://schemas.microsoft.com/office/powerpoint/2010/main" val="3529624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6E1606-D2A7-4AF9-B95A-81E06FE3AF02}"/>
              </a:ext>
            </a:extLst>
          </p:cNvPr>
          <p:cNvSpPr>
            <a:spLocks noGrp="1"/>
          </p:cNvSpPr>
          <p:nvPr>
            <p:ph type="title"/>
          </p:nvPr>
        </p:nvSpPr>
        <p:spPr/>
        <p:txBody>
          <a:bodyPr/>
          <a:lstStyle/>
          <a:p>
            <a:r>
              <a:rPr lang="en-US" dirty="0"/>
              <a:t>Financial Objectives</a:t>
            </a:r>
          </a:p>
        </p:txBody>
      </p:sp>
      <p:sp>
        <p:nvSpPr>
          <p:cNvPr id="6" name="Content Placeholder 5">
            <a:extLst>
              <a:ext uri="{FF2B5EF4-FFF2-40B4-BE49-F238E27FC236}">
                <a16:creationId xmlns:a16="http://schemas.microsoft.com/office/drawing/2014/main" id="{098F8CDB-FA25-42DC-ADBA-8245AFC44EB6}"/>
              </a:ext>
            </a:extLst>
          </p:cNvPr>
          <p:cNvSpPr>
            <a:spLocks noGrp="1"/>
          </p:cNvSpPr>
          <p:nvPr>
            <p:ph idx="1"/>
          </p:nvPr>
        </p:nvSpPr>
        <p:spPr/>
        <p:txBody>
          <a:bodyPr>
            <a:normAutofit fontScale="92500"/>
          </a:bodyPr>
          <a:lstStyle/>
          <a:p>
            <a:r>
              <a:rPr lang="en-US" dirty="0"/>
              <a:t>Annual positive cash flow (combined operations and capital) </a:t>
            </a:r>
          </a:p>
          <a:p>
            <a:endParaRPr lang="en-US" dirty="0"/>
          </a:p>
          <a:p>
            <a:r>
              <a:rPr lang="en-US" dirty="0"/>
              <a:t>Meet or exceed minimum fund balance targets by end of forecast period (2030)</a:t>
            </a:r>
          </a:p>
          <a:p>
            <a:endParaRPr lang="en-US" dirty="0"/>
          </a:p>
          <a:p>
            <a:r>
              <a:rPr lang="en-US" dirty="0"/>
              <a:t>Meet or exceed debt service coverage of 2.0x (vs current city policy of 1.25x)</a:t>
            </a:r>
          </a:p>
          <a:p>
            <a:endParaRPr lang="en-US" dirty="0"/>
          </a:p>
          <a:p>
            <a:r>
              <a:rPr lang="en-US" dirty="0"/>
              <a:t>Establish solid footing for long term financial sustainability</a:t>
            </a:r>
          </a:p>
          <a:p>
            <a:pPr lvl="1"/>
            <a:endParaRPr lang="en-US" dirty="0"/>
          </a:p>
          <a:p>
            <a:r>
              <a:rPr lang="en-US" dirty="0"/>
              <a:t>Consider rate payer impacts and affordability; develop options and alternatives for Council consideration</a:t>
            </a:r>
          </a:p>
          <a:p>
            <a:endParaRPr lang="en-US" dirty="0"/>
          </a:p>
          <a:p>
            <a:r>
              <a:rPr lang="en-US" dirty="0"/>
              <a:t>Test rate revenue increases with 13 year revenue bond repayment terms and at alternative 20 years and 30 years repayment terms</a:t>
            </a:r>
          </a:p>
          <a:p>
            <a:pPr lvl="1"/>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1547898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5889-2D5B-4B8F-A73B-5F6E379F4BC8}"/>
              </a:ext>
            </a:extLst>
          </p:cNvPr>
          <p:cNvSpPr>
            <a:spLocks noGrp="1"/>
          </p:cNvSpPr>
          <p:nvPr>
            <p:ph type="title"/>
          </p:nvPr>
        </p:nvSpPr>
        <p:spPr/>
        <p:txBody>
          <a:bodyPr/>
          <a:lstStyle/>
          <a:p>
            <a:r>
              <a:rPr lang="en-US" dirty="0"/>
              <a:t>Rate Increase Options</a:t>
            </a:r>
          </a:p>
        </p:txBody>
      </p:sp>
      <p:graphicFrame>
        <p:nvGraphicFramePr>
          <p:cNvPr id="4" name="Table 4">
            <a:extLst>
              <a:ext uri="{FF2B5EF4-FFF2-40B4-BE49-F238E27FC236}">
                <a16:creationId xmlns:a16="http://schemas.microsoft.com/office/drawing/2014/main" id="{54CB8D44-7103-4A91-B3D3-9D002D755E2A}"/>
              </a:ext>
            </a:extLst>
          </p:cNvPr>
          <p:cNvGraphicFramePr>
            <a:graphicFrameLocks noGrp="1"/>
          </p:cNvGraphicFramePr>
          <p:nvPr>
            <p:ph idx="1"/>
            <p:extLst>
              <p:ext uri="{D42A27DB-BD31-4B8C-83A1-F6EECF244321}">
                <p14:modId xmlns:p14="http://schemas.microsoft.com/office/powerpoint/2010/main" val="71106010"/>
              </p:ext>
            </p:extLst>
          </p:nvPr>
        </p:nvGraphicFramePr>
        <p:xfrm>
          <a:off x="457200" y="1371600"/>
          <a:ext cx="8229600" cy="485648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590702048"/>
                    </a:ext>
                  </a:extLst>
                </a:gridCol>
                <a:gridCol w="1645920">
                  <a:extLst>
                    <a:ext uri="{9D8B030D-6E8A-4147-A177-3AD203B41FA5}">
                      <a16:colId xmlns:a16="http://schemas.microsoft.com/office/drawing/2014/main" val="1791176707"/>
                    </a:ext>
                  </a:extLst>
                </a:gridCol>
                <a:gridCol w="1645920">
                  <a:extLst>
                    <a:ext uri="{9D8B030D-6E8A-4147-A177-3AD203B41FA5}">
                      <a16:colId xmlns:a16="http://schemas.microsoft.com/office/drawing/2014/main" val="685556246"/>
                    </a:ext>
                  </a:extLst>
                </a:gridCol>
                <a:gridCol w="1645920">
                  <a:extLst>
                    <a:ext uri="{9D8B030D-6E8A-4147-A177-3AD203B41FA5}">
                      <a16:colId xmlns:a16="http://schemas.microsoft.com/office/drawing/2014/main" val="217844044"/>
                    </a:ext>
                  </a:extLst>
                </a:gridCol>
                <a:gridCol w="1645920">
                  <a:extLst>
                    <a:ext uri="{9D8B030D-6E8A-4147-A177-3AD203B41FA5}">
                      <a16:colId xmlns:a16="http://schemas.microsoft.com/office/drawing/2014/main" val="3439956310"/>
                    </a:ext>
                  </a:extLst>
                </a:gridCol>
              </a:tblGrid>
              <a:tr h="370840">
                <a:tc>
                  <a:txBody>
                    <a:bodyPr/>
                    <a:lstStyle/>
                    <a:p>
                      <a:endParaRPr lang="en-US" sz="1600"/>
                    </a:p>
                  </a:txBody>
                  <a:tcPr/>
                </a:tc>
                <a:tc>
                  <a:txBody>
                    <a:bodyPr/>
                    <a:lstStyle/>
                    <a:p>
                      <a:pPr algn="ctr"/>
                      <a:r>
                        <a:rPr lang="en-US" sz="1600" dirty="0"/>
                        <a:t>Alternative 1</a:t>
                      </a:r>
                    </a:p>
                    <a:p>
                      <a:pPr algn="ctr"/>
                      <a:r>
                        <a:rPr lang="en-US" sz="1600" dirty="0"/>
                        <a:t>“Baseline”</a:t>
                      </a:r>
                    </a:p>
                  </a:txBody>
                  <a:tcPr/>
                </a:tc>
                <a:tc>
                  <a:txBody>
                    <a:bodyPr/>
                    <a:lstStyle/>
                    <a:p>
                      <a:pPr algn="ctr"/>
                      <a:r>
                        <a:rPr lang="en-US" sz="1600" dirty="0"/>
                        <a:t>Alternative 2</a:t>
                      </a:r>
                    </a:p>
                    <a:p>
                      <a:pPr algn="ctr"/>
                      <a:r>
                        <a:rPr lang="en-US" sz="1600" dirty="0"/>
                        <a:t>“Phase In”</a:t>
                      </a:r>
                    </a:p>
                  </a:txBody>
                  <a:tcPr/>
                </a:tc>
                <a:tc>
                  <a:txBody>
                    <a:bodyPr/>
                    <a:lstStyle/>
                    <a:p>
                      <a:pPr algn="ctr"/>
                      <a:r>
                        <a:rPr lang="en-US" sz="1600" dirty="0"/>
                        <a:t>Alternative 3</a:t>
                      </a:r>
                    </a:p>
                    <a:p>
                      <a:pPr algn="ctr"/>
                      <a:r>
                        <a:rPr lang="en-US" sz="1600" dirty="0"/>
                        <a:t>“20 Year Debt”</a:t>
                      </a:r>
                    </a:p>
                  </a:txBody>
                  <a:tcPr/>
                </a:tc>
                <a:tc>
                  <a:txBody>
                    <a:bodyPr/>
                    <a:lstStyle/>
                    <a:p>
                      <a:pPr algn="ctr"/>
                      <a:r>
                        <a:rPr lang="en-US" sz="1600" dirty="0"/>
                        <a:t>Alternative 4</a:t>
                      </a:r>
                    </a:p>
                    <a:p>
                      <a:pPr algn="ctr"/>
                      <a:r>
                        <a:rPr lang="en-US" sz="1600" dirty="0"/>
                        <a:t>“30 Year Debt”</a:t>
                      </a:r>
                    </a:p>
                  </a:txBody>
                  <a:tcPr/>
                </a:tc>
                <a:extLst>
                  <a:ext uri="{0D108BD9-81ED-4DB2-BD59-A6C34878D82A}">
                    <a16:rowId xmlns:a16="http://schemas.microsoft.com/office/drawing/2014/main" val="881436226"/>
                  </a:ext>
                </a:extLst>
              </a:tr>
              <a:tr h="370840">
                <a:tc>
                  <a:txBody>
                    <a:bodyPr/>
                    <a:lstStyle/>
                    <a:p>
                      <a:endParaRPr lang="en-US" sz="1600" dirty="0"/>
                    </a:p>
                    <a:p>
                      <a:endParaRPr lang="en-US" sz="1600" dirty="0"/>
                    </a:p>
                    <a:p>
                      <a:r>
                        <a:rPr lang="en-US" sz="1600" dirty="0"/>
                        <a:t>Rate Strategy</a:t>
                      </a:r>
                    </a:p>
                  </a:txBody>
                  <a:tcPr/>
                </a:tc>
                <a:tc>
                  <a:txBody>
                    <a:bodyPr/>
                    <a:lstStyle/>
                    <a:p>
                      <a:pPr marL="0" indent="0" algn="ctr">
                        <a:buFont typeface="Wingdings" panose="05000000000000000000" pitchFamily="2" charset="2"/>
                        <a:buNone/>
                      </a:pPr>
                      <a:r>
                        <a:rPr lang="en-US" sz="1600" dirty="0"/>
                        <a:t>Immediate increase starting in 2022; </a:t>
                      </a:r>
                    </a:p>
                    <a:p>
                      <a:pPr marL="0" indent="0" algn="ctr">
                        <a:buFont typeface="Wingdings" panose="05000000000000000000" pitchFamily="2" charset="2"/>
                        <a:buNone/>
                      </a:pPr>
                      <a:endParaRPr lang="en-US" sz="1600" dirty="0"/>
                    </a:p>
                    <a:p>
                      <a:pPr marL="0" indent="0" algn="ctr">
                        <a:buFont typeface="Wingdings" panose="05000000000000000000" pitchFamily="2" charset="2"/>
                        <a:buNone/>
                      </a:pPr>
                      <a:r>
                        <a:rPr lang="en-US" sz="1600" dirty="0"/>
                        <a:t>Smooth increases 2023+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dirty="0"/>
                        <a:t>Phase immediate increase over two years (2022-2023) if possible</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dirty="0"/>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dirty="0"/>
                        <a:t>Smooth increases 2024+</a:t>
                      </a:r>
                    </a:p>
                  </a:txBody>
                  <a:tcPr anchor="ctr"/>
                </a:tc>
                <a:tc>
                  <a:txBody>
                    <a:bodyPr/>
                    <a:lstStyle/>
                    <a:p>
                      <a:pPr marL="0" indent="0" algn="ctr">
                        <a:buFont typeface="Wingdings" panose="05000000000000000000" pitchFamily="2" charset="2"/>
                        <a:buNone/>
                      </a:pPr>
                      <a:r>
                        <a:rPr lang="en-US" sz="1600" dirty="0"/>
                        <a:t>Lower rate increases by using longer new debt repayment terms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dirty="0"/>
                        <a:t>Lower rate increases by using longer new debt repayment terms</a:t>
                      </a:r>
                    </a:p>
                  </a:txBody>
                  <a:tcPr anchor="ctr"/>
                </a:tc>
                <a:extLst>
                  <a:ext uri="{0D108BD9-81ED-4DB2-BD59-A6C34878D82A}">
                    <a16:rowId xmlns:a16="http://schemas.microsoft.com/office/drawing/2014/main" val="29538197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Fully fund operating needs</a:t>
                      </a:r>
                    </a:p>
                  </a:txBody>
                  <a:tcPr/>
                </a:tc>
                <a:tc>
                  <a:txBody>
                    <a:bodyPr/>
                    <a:lstStyle/>
                    <a:p>
                      <a:pPr marL="0" indent="0" algn="ctr">
                        <a:buFont typeface="Wingdings" panose="05000000000000000000" pitchFamily="2" charset="2"/>
                        <a:buNone/>
                      </a:pPr>
                      <a:r>
                        <a:rPr lang="en-US" sz="1600" dirty="0"/>
                        <a:t>Yes</a:t>
                      </a:r>
                    </a:p>
                  </a:txBody>
                  <a:tcPr anchor="ctr"/>
                </a:tc>
                <a:tc>
                  <a:txBody>
                    <a:bodyPr/>
                    <a:lstStyle/>
                    <a:p>
                      <a:pPr marL="0" indent="0" algn="ctr">
                        <a:buFont typeface="Wingdings" panose="05000000000000000000" pitchFamily="2" charset="2"/>
                        <a:buNone/>
                      </a:pPr>
                      <a:r>
                        <a:rPr lang="en-US" sz="1600" dirty="0"/>
                        <a:t>Yes</a:t>
                      </a:r>
                    </a:p>
                  </a:txBody>
                  <a:tcPr anchor="ctr"/>
                </a:tc>
                <a:tc>
                  <a:txBody>
                    <a:bodyPr/>
                    <a:lstStyle/>
                    <a:p>
                      <a:pPr marL="0" indent="0" algn="ctr">
                        <a:buFont typeface="Wingdings" panose="05000000000000000000" pitchFamily="2" charset="2"/>
                        <a:buNone/>
                      </a:pPr>
                      <a:r>
                        <a:rPr lang="en-US" sz="1600" dirty="0"/>
                        <a:t>Yes</a:t>
                      </a:r>
                    </a:p>
                  </a:txBody>
                  <a:tcPr anchor="ctr"/>
                </a:tc>
                <a:tc>
                  <a:txBody>
                    <a:bodyPr/>
                    <a:lstStyle/>
                    <a:p>
                      <a:pPr marL="0" indent="0" algn="ctr">
                        <a:buFont typeface="Wingdings" panose="05000000000000000000" pitchFamily="2" charset="2"/>
                        <a:buNone/>
                      </a:pPr>
                      <a:r>
                        <a:rPr lang="en-US" sz="1600" dirty="0"/>
                        <a:t>Yes</a:t>
                      </a:r>
                    </a:p>
                  </a:txBody>
                  <a:tcPr anchor="ctr"/>
                </a:tc>
                <a:extLst>
                  <a:ext uri="{0D108BD9-81ED-4DB2-BD59-A6C34878D82A}">
                    <a16:rowId xmlns:a16="http://schemas.microsoft.com/office/drawing/2014/main" val="652039717"/>
                  </a:ext>
                </a:extLst>
              </a:tr>
              <a:tr h="370840">
                <a:tc>
                  <a:txBody>
                    <a:bodyPr/>
                    <a:lstStyle/>
                    <a:p>
                      <a:r>
                        <a:rPr lang="en-US" sz="1600" dirty="0"/>
                        <a:t>Fully fund CIP needs</a:t>
                      </a:r>
                    </a:p>
                  </a:txBody>
                  <a:tcPr/>
                </a:tc>
                <a:tc>
                  <a:txBody>
                    <a:bodyPr/>
                    <a:lstStyle/>
                    <a:p>
                      <a:pPr marL="0" indent="0" algn="ctr">
                        <a:buFont typeface="Wingdings" panose="05000000000000000000" pitchFamily="2" charset="2"/>
                        <a:buNone/>
                      </a:pPr>
                      <a:r>
                        <a:rPr lang="en-US" sz="1600" dirty="0"/>
                        <a:t>Yes</a:t>
                      </a:r>
                    </a:p>
                  </a:txBody>
                  <a:tcPr anchor="ctr"/>
                </a:tc>
                <a:tc>
                  <a:txBody>
                    <a:bodyPr/>
                    <a:lstStyle/>
                    <a:p>
                      <a:pPr marL="0" indent="0" algn="ctr">
                        <a:buFont typeface="Wingdings" panose="05000000000000000000" pitchFamily="2" charset="2"/>
                        <a:buNone/>
                      </a:pPr>
                      <a:r>
                        <a:rPr lang="en-US" sz="1600" dirty="0"/>
                        <a:t>Yes</a:t>
                      </a:r>
                    </a:p>
                  </a:txBody>
                  <a:tcPr anchor="ctr"/>
                </a:tc>
                <a:tc>
                  <a:txBody>
                    <a:bodyPr/>
                    <a:lstStyle/>
                    <a:p>
                      <a:pPr marL="0" indent="0" algn="ctr">
                        <a:buFont typeface="Wingdings" panose="05000000000000000000" pitchFamily="2" charset="2"/>
                        <a:buNone/>
                      </a:pPr>
                      <a:r>
                        <a:rPr lang="en-US" sz="1600" dirty="0"/>
                        <a:t>Yes</a:t>
                      </a:r>
                    </a:p>
                  </a:txBody>
                  <a:tcPr anchor="ctr"/>
                </a:tc>
                <a:tc>
                  <a:txBody>
                    <a:bodyPr/>
                    <a:lstStyle/>
                    <a:p>
                      <a:pPr marL="0" indent="0" algn="ctr">
                        <a:buFont typeface="Wingdings" panose="05000000000000000000" pitchFamily="2" charset="2"/>
                        <a:buNone/>
                      </a:pPr>
                      <a:r>
                        <a:rPr lang="en-US" sz="1600" dirty="0"/>
                        <a:t>Yes</a:t>
                      </a:r>
                    </a:p>
                  </a:txBody>
                  <a:tcPr anchor="ctr"/>
                </a:tc>
                <a:extLst>
                  <a:ext uri="{0D108BD9-81ED-4DB2-BD59-A6C34878D82A}">
                    <a16:rowId xmlns:a16="http://schemas.microsoft.com/office/drawing/2014/main" val="2874797840"/>
                  </a:ext>
                </a:extLst>
              </a:tr>
              <a:tr h="370840">
                <a:tc>
                  <a:txBody>
                    <a:bodyPr/>
                    <a:lstStyle/>
                    <a:p>
                      <a:r>
                        <a:rPr lang="en-US" sz="1600" dirty="0"/>
                        <a:t>New Debt to Fund CIP (2022-30)</a:t>
                      </a:r>
                    </a:p>
                  </a:txBody>
                  <a:tcPr/>
                </a:tc>
                <a:tc>
                  <a:txBody>
                    <a:bodyPr/>
                    <a:lstStyle/>
                    <a:p>
                      <a:pPr marL="0" indent="0" algn="ctr">
                        <a:buFont typeface="Wingdings" panose="05000000000000000000" pitchFamily="2" charset="2"/>
                        <a:buNone/>
                      </a:pPr>
                      <a:r>
                        <a:rPr lang="en-US" sz="1600" dirty="0"/>
                        <a:t>13 year term @ 4.0% interest</a:t>
                      </a:r>
                    </a:p>
                  </a:txBody>
                  <a:tcPr anchor="ctr"/>
                </a:tc>
                <a:tc>
                  <a:txBody>
                    <a:bodyPr/>
                    <a:lstStyle/>
                    <a:p>
                      <a:pPr marL="0" indent="0" algn="ctr">
                        <a:buFont typeface="Wingdings" panose="05000000000000000000" pitchFamily="2" charset="2"/>
                        <a:buNone/>
                      </a:pPr>
                      <a:r>
                        <a:rPr lang="en-US" sz="1600" dirty="0"/>
                        <a:t>Yes, 13 year term @ 4.0% interest</a:t>
                      </a:r>
                    </a:p>
                  </a:txBody>
                  <a:tcPr anchor="ctr"/>
                </a:tc>
                <a:tc>
                  <a:txBody>
                    <a:bodyPr/>
                    <a:lstStyle/>
                    <a:p>
                      <a:pPr marL="0" indent="0" algn="ctr">
                        <a:buFont typeface="Wingdings" panose="05000000000000000000" pitchFamily="2" charset="2"/>
                        <a:buNone/>
                      </a:pPr>
                      <a:r>
                        <a:rPr lang="en-US" sz="1600" dirty="0"/>
                        <a:t>Yes, 20 year term @ 2.5% interest</a:t>
                      </a:r>
                    </a:p>
                  </a:txBody>
                  <a:tcPr anchor="ctr"/>
                </a:tc>
                <a:tc>
                  <a:txBody>
                    <a:bodyPr/>
                    <a:lstStyle/>
                    <a:p>
                      <a:pPr marL="0" indent="0" algn="ctr">
                        <a:buFont typeface="Wingdings" panose="05000000000000000000" pitchFamily="2" charset="2"/>
                        <a:buNone/>
                      </a:pPr>
                      <a:r>
                        <a:rPr lang="en-US" sz="1600" dirty="0"/>
                        <a:t>Yes, 30 year term @ 2.5% interest</a:t>
                      </a:r>
                    </a:p>
                  </a:txBody>
                  <a:tcPr anchor="ctr"/>
                </a:tc>
                <a:extLst>
                  <a:ext uri="{0D108BD9-81ED-4DB2-BD59-A6C34878D82A}">
                    <a16:rowId xmlns:a16="http://schemas.microsoft.com/office/drawing/2014/main" val="2088238385"/>
                  </a:ext>
                </a:extLst>
              </a:tr>
              <a:tr h="370840">
                <a:tc>
                  <a:txBody>
                    <a:bodyPr/>
                    <a:lstStyle/>
                    <a:p>
                      <a:r>
                        <a:rPr lang="en-US" sz="1600" dirty="0"/>
                        <a:t>New programs</a:t>
                      </a:r>
                    </a:p>
                  </a:txBody>
                  <a:tcPr/>
                </a:tc>
                <a:tc>
                  <a:txBody>
                    <a:bodyPr/>
                    <a:lstStyle/>
                    <a:p>
                      <a:pPr marL="0" indent="0" algn="ctr">
                        <a:buFont typeface="Wingdings" panose="05000000000000000000" pitchFamily="2" charset="2"/>
                        <a:buNone/>
                      </a:pPr>
                      <a:r>
                        <a:rPr lang="en-US" sz="1600"/>
                        <a:t>None assumed</a:t>
                      </a:r>
                      <a:endParaRPr lang="en-US" sz="1600" dirty="0"/>
                    </a:p>
                  </a:txBody>
                  <a:tcPr anchor="ctr"/>
                </a:tc>
                <a:tc>
                  <a:txBody>
                    <a:bodyPr/>
                    <a:lstStyle/>
                    <a:p>
                      <a:pPr marL="0" indent="0" algn="ctr">
                        <a:buFont typeface="Wingdings" panose="05000000000000000000" pitchFamily="2" charset="2"/>
                        <a:buNone/>
                      </a:pPr>
                      <a:r>
                        <a:rPr lang="en-US" sz="1600"/>
                        <a:t>None assumed</a:t>
                      </a:r>
                      <a:endParaRPr lang="en-US" sz="1600" dirty="0"/>
                    </a:p>
                  </a:txBody>
                  <a:tcPr anchor="ctr"/>
                </a:tc>
                <a:tc>
                  <a:txBody>
                    <a:bodyPr/>
                    <a:lstStyle/>
                    <a:p>
                      <a:pPr marL="0" indent="0" algn="ctr">
                        <a:buFont typeface="Wingdings" panose="05000000000000000000" pitchFamily="2" charset="2"/>
                        <a:buNone/>
                      </a:pPr>
                      <a:r>
                        <a:rPr lang="en-US" sz="1600"/>
                        <a:t>None assumed</a:t>
                      </a:r>
                      <a:endParaRPr lang="en-US" sz="1600" dirty="0"/>
                    </a:p>
                  </a:txBody>
                  <a:tcPr anchor="ctr"/>
                </a:tc>
                <a:tc>
                  <a:txBody>
                    <a:bodyPr/>
                    <a:lstStyle/>
                    <a:p>
                      <a:pPr marL="0" indent="0" algn="ctr">
                        <a:buFont typeface="Wingdings" panose="05000000000000000000" pitchFamily="2" charset="2"/>
                        <a:buNone/>
                      </a:pPr>
                      <a:r>
                        <a:rPr lang="en-US" sz="1600"/>
                        <a:t>None assumed</a:t>
                      </a:r>
                      <a:endParaRPr lang="en-US" sz="1600" dirty="0"/>
                    </a:p>
                  </a:txBody>
                  <a:tcPr anchor="ctr"/>
                </a:tc>
                <a:extLst>
                  <a:ext uri="{0D108BD9-81ED-4DB2-BD59-A6C34878D82A}">
                    <a16:rowId xmlns:a16="http://schemas.microsoft.com/office/drawing/2014/main" val="1543585198"/>
                  </a:ext>
                </a:extLst>
              </a:tr>
              <a:tr h="370840">
                <a:tc>
                  <a:txBody>
                    <a:bodyPr/>
                    <a:lstStyle/>
                    <a:p>
                      <a:r>
                        <a:rPr lang="en-US" sz="1600" dirty="0"/>
                        <a:t>Program reductions</a:t>
                      </a:r>
                    </a:p>
                  </a:txBody>
                  <a:tcPr/>
                </a:tc>
                <a:tc>
                  <a:txBody>
                    <a:bodyPr/>
                    <a:lstStyle/>
                    <a:p>
                      <a:pPr marL="0" indent="0" algn="ctr">
                        <a:buFont typeface="Wingdings" panose="05000000000000000000" pitchFamily="2" charset="2"/>
                        <a:buNone/>
                      </a:pPr>
                      <a:r>
                        <a:rPr lang="en-US" sz="1600" dirty="0"/>
                        <a:t>None assumed</a:t>
                      </a:r>
                    </a:p>
                  </a:txBody>
                  <a:tcPr anchor="ctr"/>
                </a:tc>
                <a:tc>
                  <a:txBody>
                    <a:bodyPr/>
                    <a:lstStyle/>
                    <a:p>
                      <a:pPr marL="0" indent="0" algn="ctr">
                        <a:buFont typeface="Wingdings" panose="05000000000000000000" pitchFamily="2" charset="2"/>
                        <a:buNone/>
                      </a:pPr>
                      <a:r>
                        <a:rPr lang="en-US" sz="1600" dirty="0"/>
                        <a:t>None assumed</a:t>
                      </a:r>
                    </a:p>
                  </a:txBody>
                  <a:tcPr anchor="ctr"/>
                </a:tc>
                <a:tc>
                  <a:txBody>
                    <a:bodyPr/>
                    <a:lstStyle/>
                    <a:p>
                      <a:pPr marL="0" indent="0" algn="ctr">
                        <a:buFont typeface="Wingdings" panose="05000000000000000000" pitchFamily="2" charset="2"/>
                        <a:buNone/>
                      </a:pPr>
                      <a:r>
                        <a:rPr lang="en-US" sz="1600" dirty="0"/>
                        <a:t>None assumed</a:t>
                      </a:r>
                    </a:p>
                  </a:txBody>
                  <a:tcPr anchor="ctr"/>
                </a:tc>
                <a:tc>
                  <a:txBody>
                    <a:bodyPr/>
                    <a:lstStyle/>
                    <a:p>
                      <a:pPr marL="0" indent="0" algn="ctr">
                        <a:buFont typeface="Wingdings" panose="05000000000000000000" pitchFamily="2" charset="2"/>
                        <a:buNone/>
                      </a:pPr>
                      <a:r>
                        <a:rPr lang="en-US" sz="1600" dirty="0"/>
                        <a:t>None assumed</a:t>
                      </a:r>
                    </a:p>
                  </a:txBody>
                  <a:tcPr anchor="ctr"/>
                </a:tc>
                <a:extLst>
                  <a:ext uri="{0D108BD9-81ED-4DB2-BD59-A6C34878D82A}">
                    <a16:rowId xmlns:a16="http://schemas.microsoft.com/office/drawing/2014/main" val="1952489148"/>
                  </a:ext>
                </a:extLst>
              </a:tr>
            </a:tbl>
          </a:graphicData>
        </a:graphic>
      </p:graphicFrame>
    </p:spTree>
    <p:extLst>
      <p:ext uri="{BB962C8B-B14F-4D97-AF65-F5344CB8AC3E}">
        <p14:creationId xmlns:p14="http://schemas.microsoft.com/office/powerpoint/2010/main" val="1685050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5889-2D5B-4B8F-A73B-5F6E379F4BC8}"/>
              </a:ext>
            </a:extLst>
          </p:cNvPr>
          <p:cNvSpPr>
            <a:spLocks noGrp="1"/>
          </p:cNvSpPr>
          <p:nvPr>
            <p:ph type="title"/>
          </p:nvPr>
        </p:nvSpPr>
        <p:spPr/>
        <p:txBody>
          <a:bodyPr/>
          <a:lstStyle/>
          <a:p>
            <a:r>
              <a:rPr lang="en-US" dirty="0"/>
              <a:t>Rate Increase Options</a:t>
            </a:r>
          </a:p>
        </p:txBody>
      </p:sp>
      <p:graphicFrame>
        <p:nvGraphicFramePr>
          <p:cNvPr id="4" name="Table 4">
            <a:extLst>
              <a:ext uri="{FF2B5EF4-FFF2-40B4-BE49-F238E27FC236}">
                <a16:creationId xmlns:a16="http://schemas.microsoft.com/office/drawing/2014/main" id="{54CB8D44-7103-4A91-B3D3-9D002D755E2A}"/>
              </a:ext>
            </a:extLst>
          </p:cNvPr>
          <p:cNvGraphicFramePr>
            <a:graphicFrameLocks noGrp="1"/>
          </p:cNvGraphicFramePr>
          <p:nvPr>
            <p:ph idx="1"/>
            <p:extLst>
              <p:ext uri="{D42A27DB-BD31-4B8C-83A1-F6EECF244321}">
                <p14:modId xmlns:p14="http://schemas.microsoft.com/office/powerpoint/2010/main" val="1809076585"/>
              </p:ext>
            </p:extLst>
          </p:nvPr>
        </p:nvGraphicFramePr>
        <p:xfrm>
          <a:off x="152400" y="1219200"/>
          <a:ext cx="8839200" cy="405384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3590702048"/>
                    </a:ext>
                  </a:extLst>
                </a:gridCol>
                <a:gridCol w="1767840">
                  <a:extLst>
                    <a:ext uri="{9D8B030D-6E8A-4147-A177-3AD203B41FA5}">
                      <a16:colId xmlns:a16="http://schemas.microsoft.com/office/drawing/2014/main" val="1791176707"/>
                    </a:ext>
                  </a:extLst>
                </a:gridCol>
                <a:gridCol w="1767840">
                  <a:extLst>
                    <a:ext uri="{9D8B030D-6E8A-4147-A177-3AD203B41FA5}">
                      <a16:colId xmlns:a16="http://schemas.microsoft.com/office/drawing/2014/main" val="685556246"/>
                    </a:ext>
                  </a:extLst>
                </a:gridCol>
                <a:gridCol w="1767840">
                  <a:extLst>
                    <a:ext uri="{9D8B030D-6E8A-4147-A177-3AD203B41FA5}">
                      <a16:colId xmlns:a16="http://schemas.microsoft.com/office/drawing/2014/main" val="217844044"/>
                    </a:ext>
                  </a:extLst>
                </a:gridCol>
                <a:gridCol w="1767840">
                  <a:extLst>
                    <a:ext uri="{9D8B030D-6E8A-4147-A177-3AD203B41FA5}">
                      <a16:colId xmlns:a16="http://schemas.microsoft.com/office/drawing/2014/main" val="3439956310"/>
                    </a:ext>
                  </a:extLst>
                </a:gridCol>
              </a:tblGrid>
              <a:tr h="533400">
                <a:tc>
                  <a:txBody>
                    <a:bodyPr/>
                    <a:lstStyle/>
                    <a:p>
                      <a:endParaRPr lang="en-US" sz="1600"/>
                    </a:p>
                  </a:txBody>
                  <a:tcPr/>
                </a:tc>
                <a:tc>
                  <a:txBody>
                    <a:bodyPr/>
                    <a:lstStyle/>
                    <a:p>
                      <a:pPr algn="ctr"/>
                      <a:r>
                        <a:rPr lang="en-US" sz="1600" dirty="0"/>
                        <a:t>Alternative 1</a:t>
                      </a:r>
                    </a:p>
                    <a:p>
                      <a:pPr algn="ctr"/>
                      <a:r>
                        <a:rPr lang="en-US" sz="1600" dirty="0"/>
                        <a:t>“Baseline”</a:t>
                      </a:r>
                    </a:p>
                  </a:txBody>
                  <a:tcPr/>
                </a:tc>
                <a:tc>
                  <a:txBody>
                    <a:bodyPr/>
                    <a:lstStyle/>
                    <a:p>
                      <a:pPr algn="ctr"/>
                      <a:r>
                        <a:rPr lang="en-US" sz="1600" dirty="0"/>
                        <a:t>Alternative 2</a:t>
                      </a:r>
                    </a:p>
                    <a:p>
                      <a:pPr algn="ctr"/>
                      <a:r>
                        <a:rPr lang="en-US" sz="1600" dirty="0"/>
                        <a:t>“Phase In”</a:t>
                      </a:r>
                    </a:p>
                  </a:txBody>
                  <a:tcPr/>
                </a:tc>
                <a:tc>
                  <a:txBody>
                    <a:bodyPr/>
                    <a:lstStyle/>
                    <a:p>
                      <a:pPr algn="ctr"/>
                      <a:r>
                        <a:rPr lang="en-US" sz="1600" dirty="0"/>
                        <a:t>Alternative 3</a:t>
                      </a:r>
                    </a:p>
                    <a:p>
                      <a:pPr algn="ctr"/>
                      <a:r>
                        <a:rPr lang="en-US" sz="1600" dirty="0"/>
                        <a:t>“20 Year Debt”</a:t>
                      </a:r>
                    </a:p>
                  </a:txBody>
                  <a:tcPr/>
                </a:tc>
                <a:tc>
                  <a:txBody>
                    <a:bodyPr/>
                    <a:lstStyle/>
                    <a:p>
                      <a:pPr algn="ctr"/>
                      <a:r>
                        <a:rPr lang="en-US" sz="1600" dirty="0"/>
                        <a:t>Alternative 4</a:t>
                      </a:r>
                    </a:p>
                    <a:p>
                      <a:pPr algn="ctr"/>
                      <a:r>
                        <a:rPr lang="en-US" sz="1600" dirty="0"/>
                        <a:t>“30 Year Debt”</a:t>
                      </a:r>
                    </a:p>
                  </a:txBody>
                  <a:tcPr/>
                </a:tc>
                <a:extLst>
                  <a:ext uri="{0D108BD9-81ED-4DB2-BD59-A6C34878D82A}">
                    <a16:rowId xmlns:a16="http://schemas.microsoft.com/office/drawing/2014/main" val="881436226"/>
                  </a:ext>
                </a:extLst>
              </a:tr>
              <a:tr h="868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Water Utility</a:t>
                      </a:r>
                    </a:p>
                  </a:txBody>
                  <a:tcPr anchor="ctr"/>
                </a:tc>
                <a:tc>
                  <a:txBody>
                    <a:bodyPr/>
                    <a:lstStyle/>
                    <a:p>
                      <a:pPr marL="0" indent="0" algn="ctr">
                        <a:buFont typeface="Wingdings" panose="05000000000000000000" pitchFamily="2" charset="2"/>
                        <a:buNone/>
                      </a:pPr>
                      <a:r>
                        <a:rPr lang="en-US" sz="1600" dirty="0"/>
                        <a:t>20% (2022)</a:t>
                      </a:r>
                    </a:p>
                    <a:p>
                      <a:pPr marL="0" indent="0" algn="ctr">
                        <a:buFont typeface="Wingdings" panose="05000000000000000000" pitchFamily="2" charset="2"/>
                        <a:buNone/>
                      </a:pPr>
                      <a:r>
                        <a:rPr lang="en-US" sz="1600" dirty="0"/>
                        <a:t>5%/</a:t>
                      </a:r>
                      <a:r>
                        <a:rPr lang="en-US" sz="1600" dirty="0" err="1"/>
                        <a:t>yr</a:t>
                      </a:r>
                      <a:r>
                        <a:rPr lang="en-US" sz="1600" dirty="0"/>
                        <a:t> (2023+)</a:t>
                      </a:r>
                    </a:p>
                  </a:txBody>
                  <a:tcPr anchor="ctr"/>
                </a:tc>
                <a:tc>
                  <a:txBody>
                    <a:bodyPr/>
                    <a:lstStyle/>
                    <a:p>
                      <a:pPr marL="0" indent="0" algn="ctr">
                        <a:buFont typeface="Wingdings" panose="05000000000000000000" pitchFamily="2" charset="2"/>
                        <a:buNone/>
                      </a:pPr>
                      <a:r>
                        <a:rPr lang="en-US" sz="1600" dirty="0"/>
                        <a:t>12% (2022)</a:t>
                      </a:r>
                    </a:p>
                    <a:p>
                      <a:pPr marL="0" indent="0" algn="ctr">
                        <a:buFont typeface="Wingdings" panose="05000000000000000000" pitchFamily="2" charset="2"/>
                        <a:buNone/>
                      </a:pPr>
                      <a:r>
                        <a:rPr lang="en-US" sz="1600" dirty="0"/>
                        <a:t>12% (2023)</a:t>
                      </a:r>
                    </a:p>
                    <a:p>
                      <a:pPr marL="0" indent="0" algn="ctr">
                        <a:buFont typeface="Wingdings" panose="05000000000000000000" pitchFamily="2" charset="2"/>
                        <a:buNone/>
                      </a:pPr>
                      <a:r>
                        <a:rPr lang="en-US" sz="1600" dirty="0"/>
                        <a:t>5%/ (2024+)</a:t>
                      </a:r>
                    </a:p>
                  </a:txBody>
                  <a:tcPr anchor="ctr"/>
                </a:tc>
                <a:tc>
                  <a:txBody>
                    <a:bodyPr/>
                    <a:lstStyle/>
                    <a:p>
                      <a:pPr marL="0" indent="0" algn="ctr">
                        <a:buFont typeface="Wingdings" panose="05000000000000000000" pitchFamily="2" charset="2"/>
                        <a:buNone/>
                      </a:pPr>
                      <a:r>
                        <a:rPr lang="en-US" sz="1600" dirty="0"/>
                        <a:t>15% (2022)</a:t>
                      </a:r>
                    </a:p>
                    <a:p>
                      <a:pPr marL="0" indent="0" algn="ctr">
                        <a:buFont typeface="Wingdings" panose="05000000000000000000" pitchFamily="2" charset="2"/>
                        <a:buNone/>
                      </a:pPr>
                      <a:r>
                        <a:rPr lang="en-US" sz="1600" dirty="0"/>
                        <a:t>5%/</a:t>
                      </a:r>
                      <a:r>
                        <a:rPr lang="en-US" sz="1600" dirty="0" err="1"/>
                        <a:t>yr</a:t>
                      </a:r>
                      <a:r>
                        <a:rPr lang="en-US" sz="1600" dirty="0"/>
                        <a:t> (2023+)</a:t>
                      </a:r>
                    </a:p>
                  </a:txBody>
                  <a:tcPr anchor="ctr"/>
                </a:tc>
                <a:tc>
                  <a:txBody>
                    <a:bodyPr/>
                    <a:lstStyle/>
                    <a:p>
                      <a:pPr marL="0" indent="0" algn="ctr">
                        <a:buFont typeface="Wingdings" panose="05000000000000000000" pitchFamily="2" charset="2"/>
                        <a:buNone/>
                      </a:pPr>
                      <a:r>
                        <a:rPr lang="en-US" sz="1600" dirty="0"/>
                        <a:t>12% (2022)</a:t>
                      </a:r>
                    </a:p>
                    <a:p>
                      <a:pPr marL="0" indent="0" algn="ctr">
                        <a:buFont typeface="Wingdings" panose="05000000000000000000" pitchFamily="2" charset="2"/>
                        <a:buNone/>
                      </a:pPr>
                      <a:r>
                        <a:rPr lang="en-US" sz="1600" dirty="0"/>
                        <a:t>5%/</a:t>
                      </a:r>
                      <a:r>
                        <a:rPr lang="en-US" sz="1600" dirty="0" err="1"/>
                        <a:t>yr</a:t>
                      </a:r>
                      <a:r>
                        <a:rPr lang="en-US" sz="1600" dirty="0"/>
                        <a:t> (2023+)</a:t>
                      </a:r>
                    </a:p>
                  </a:txBody>
                  <a:tcPr anchor="ctr"/>
                </a:tc>
                <a:extLst>
                  <a:ext uri="{0D108BD9-81ED-4DB2-BD59-A6C34878D82A}">
                    <a16:rowId xmlns:a16="http://schemas.microsoft.com/office/drawing/2014/main" val="652039717"/>
                  </a:ext>
                </a:extLst>
              </a:tr>
              <a:tr h="685800">
                <a:tc>
                  <a:txBody>
                    <a:bodyPr/>
                    <a:lstStyle/>
                    <a:p>
                      <a:r>
                        <a:rPr lang="en-US" sz="1600" dirty="0"/>
                        <a:t>Sewer Utility</a:t>
                      </a:r>
                    </a:p>
                  </a:txBody>
                  <a:tcPr anchor="ctr"/>
                </a:tc>
                <a:tc>
                  <a:txBody>
                    <a:bodyPr/>
                    <a:lstStyle/>
                    <a:p>
                      <a:pPr marL="0" indent="0" algn="ctr">
                        <a:buFont typeface="Wingdings" panose="05000000000000000000" pitchFamily="2" charset="2"/>
                        <a:buNone/>
                      </a:pPr>
                      <a:r>
                        <a:rPr lang="en-US" sz="1600" dirty="0"/>
                        <a:t>20% (2022)</a:t>
                      </a:r>
                    </a:p>
                    <a:p>
                      <a:pPr marL="0" indent="0" algn="ctr">
                        <a:buFont typeface="Wingdings" panose="05000000000000000000" pitchFamily="2" charset="2"/>
                        <a:buNone/>
                      </a:pPr>
                      <a:r>
                        <a:rPr lang="en-US" sz="1600" dirty="0"/>
                        <a:t>5%/</a:t>
                      </a:r>
                      <a:r>
                        <a:rPr lang="en-US" sz="1600" dirty="0" err="1"/>
                        <a:t>yr</a:t>
                      </a:r>
                      <a:r>
                        <a:rPr lang="en-US" sz="1600" dirty="0"/>
                        <a:t> (2023+)</a:t>
                      </a:r>
                    </a:p>
                  </a:txBody>
                  <a:tcPr anchor="ctr"/>
                </a:tc>
                <a:tc>
                  <a:txBody>
                    <a:bodyPr/>
                    <a:lstStyle/>
                    <a:p>
                      <a:pPr marL="0" indent="0" algn="ctr">
                        <a:buFont typeface="Wingdings" panose="05000000000000000000" pitchFamily="2" charset="2"/>
                        <a:buNone/>
                      </a:pPr>
                      <a:r>
                        <a:rPr lang="en-US" sz="1600" dirty="0"/>
                        <a:t>20% (2022)</a:t>
                      </a:r>
                    </a:p>
                    <a:p>
                      <a:pPr marL="0" indent="0" algn="ctr">
                        <a:buFont typeface="Wingdings" panose="05000000000000000000" pitchFamily="2" charset="2"/>
                        <a:buNone/>
                      </a:pPr>
                      <a:r>
                        <a:rPr lang="en-US" sz="1600" dirty="0"/>
                        <a:t>5%/</a:t>
                      </a:r>
                      <a:r>
                        <a:rPr lang="en-US" sz="1600" dirty="0" err="1"/>
                        <a:t>yr</a:t>
                      </a:r>
                      <a:r>
                        <a:rPr lang="en-US" sz="1600" dirty="0"/>
                        <a:t> (2023+)</a:t>
                      </a:r>
                    </a:p>
                  </a:txBody>
                  <a:tcPr anchor="ctr"/>
                </a:tc>
                <a:tc>
                  <a:txBody>
                    <a:bodyPr/>
                    <a:lstStyle/>
                    <a:p>
                      <a:pPr marL="0" indent="0" algn="ctr">
                        <a:buFont typeface="Wingdings" panose="05000000000000000000" pitchFamily="2" charset="2"/>
                        <a:buNone/>
                      </a:pPr>
                      <a:r>
                        <a:rPr lang="en-US" sz="1600" dirty="0"/>
                        <a:t>17% (2022)</a:t>
                      </a:r>
                    </a:p>
                    <a:p>
                      <a:pPr marL="0" indent="0" algn="ctr">
                        <a:buFont typeface="Wingdings" panose="05000000000000000000" pitchFamily="2" charset="2"/>
                        <a:buNone/>
                      </a:pPr>
                      <a:r>
                        <a:rPr lang="en-US" sz="1600" dirty="0"/>
                        <a:t>5%/</a:t>
                      </a:r>
                      <a:r>
                        <a:rPr lang="en-US" sz="1600" dirty="0" err="1"/>
                        <a:t>yr</a:t>
                      </a:r>
                      <a:r>
                        <a:rPr lang="en-US" sz="1600" dirty="0"/>
                        <a:t> (2023+)</a:t>
                      </a:r>
                    </a:p>
                  </a:txBody>
                  <a:tcPr anchor="ctr"/>
                </a:tc>
                <a:tc>
                  <a:txBody>
                    <a:bodyPr/>
                    <a:lstStyle/>
                    <a:p>
                      <a:pPr marL="0" indent="0" algn="ctr">
                        <a:buFont typeface="Wingdings" panose="05000000000000000000" pitchFamily="2" charset="2"/>
                        <a:buNone/>
                      </a:pPr>
                      <a:r>
                        <a:rPr lang="en-US" sz="1600" dirty="0"/>
                        <a:t>14% (2022)</a:t>
                      </a:r>
                    </a:p>
                    <a:p>
                      <a:pPr marL="0" indent="0" algn="ctr">
                        <a:buFont typeface="Wingdings" panose="05000000000000000000" pitchFamily="2" charset="2"/>
                        <a:buNone/>
                      </a:pPr>
                      <a:r>
                        <a:rPr lang="en-US" sz="1600" dirty="0"/>
                        <a:t>5.5%/</a:t>
                      </a:r>
                      <a:r>
                        <a:rPr lang="en-US" sz="1600" dirty="0" err="1"/>
                        <a:t>yr</a:t>
                      </a:r>
                      <a:r>
                        <a:rPr lang="en-US" sz="1600" dirty="0"/>
                        <a:t> (2023+)</a:t>
                      </a:r>
                    </a:p>
                  </a:txBody>
                  <a:tcPr anchor="ctr"/>
                </a:tc>
                <a:extLst>
                  <a:ext uri="{0D108BD9-81ED-4DB2-BD59-A6C34878D82A}">
                    <a16:rowId xmlns:a16="http://schemas.microsoft.com/office/drawing/2014/main" val="2874797840"/>
                  </a:ext>
                </a:extLst>
              </a:tr>
              <a:tr h="533400">
                <a:tc>
                  <a:txBody>
                    <a:bodyPr/>
                    <a:lstStyle/>
                    <a:p>
                      <a:r>
                        <a:rPr lang="en-US" sz="1600" dirty="0"/>
                        <a:t>Stormwater Utility</a:t>
                      </a:r>
                    </a:p>
                  </a:txBody>
                  <a:tcPr anchor="ctr"/>
                </a:tc>
                <a:tc>
                  <a:txBody>
                    <a:bodyPr/>
                    <a:lstStyle/>
                    <a:p>
                      <a:pPr marL="0" indent="0" algn="ctr">
                        <a:buFont typeface="Wingdings" panose="05000000000000000000" pitchFamily="2" charset="2"/>
                        <a:buNone/>
                      </a:pPr>
                      <a:r>
                        <a:rPr lang="en-US" sz="1600" dirty="0"/>
                        <a:t>3.5%/</a:t>
                      </a:r>
                      <a:r>
                        <a:rPr lang="en-US" sz="1600" dirty="0" err="1"/>
                        <a:t>yr</a:t>
                      </a:r>
                      <a:r>
                        <a:rPr lang="en-US" sz="1600" dirty="0"/>
                        <a:t> (2022+)</a:t>
                      </a:r>
                    </a:p>
                  </a:txBody>
                  <a:tcPr anchor="ctr"/>
                </a:tc>
                <a:tc>
                  <a:txBody>
                    <a:bodyPr/>
                    <a:lstStyle/>
                    <a:p>
                      <a:pPr marL="0" indent="0" algn="ctr">
                        <a:buFont typeface="Wingdings" panose="05000000000000000000" pitchFamily="2" charset="2"/>
                        <a:buNone/>
                      </a:pPr>
                      <a:r>
                        <a:rPr lang="en-US" sz="1600" dirty="0"/>
                        <a:t>3.5%/</a:t>
                      </a:r>
                      <a:r>
                        <a:rPr lang="en-US" sz="1600" dirty="0" err="1"/>
                        <a:t>yr</a:t>
                      </a:r>
                      <a:r>
                        <a:rPr lang="en-US" sz="1600" dirty="0"/>
                        <a:t> (2022+)</a:t>
                      </a:r>
                    </a:p>
                  </a:txBody>
                  <a:tcPr anchor="ctr"/>
                </a:tc>
                <a:tc>
                  <a:txBody>
                    <a:bodyPr/>
                    <a:lstStyle/>
                    <a:p>
                      <a:pPr marL="0" indent="0" algn="ctr">
                        <a:buFont typeface="Wingdings" panose="05000000000000000000" pitchFamily="2" charset="2"/>
                        <a:buNone/>
                      </a:pPr>
                      <a:r>
                        <a:rPr lang="en-US" sz="1600" dirty="0"/>
                        <a:t>3.5%/</a:t>
                      </a:r>
                      <a:r>
                        <a:rPr lang="en-US" sz="1600" dirty="0" err="1"/>
                        <a:t>yr</a:t>
                      </a:r>
                      <a:r>
                        <a:rPr lang="en-US" sz="1600" dirty="0"/>
                        <a:t> (2022+)</a:t>
                      </a:r>
                    </a:p>
                  </a:txBody>
                  <a:tcPr anchor="ctr"/>
                </a:tc>
                <a:tc>
                  <a:txBody>
                    <a:bodyPr/>
                    <a:lstStyle/>
                    <a:p>
                      <a:pPr marL="0" indent="0" algn="ctr">
                        <a:buFont typeface="Wingdings" panose="05000000000000000000" pitchFamily="2" charset="2"/>
                        <a:buNone/>
                      </a:pPr>
                      <a:r>
                        <a:rPr lang="en-US" sz="1600" dirty="0"/>
                        <a:t>3.5%/</a:t>
                      </a:r>
                      <a:r>
                        <a:rPr lang="en-US" sz="1600" dirty="0" err="1"/>
                        <a:t>yr</a:t>
                      </a:r>
                      <a:r>
                        <a:rPr lang="en-US" sz="1600" dirty="0"/>
                        <a:t> (2022+)</a:t>
                      </a:r>
                    </a:p>
                  </a:txBody>
                  <a:tcPr anchor="ctr"/>
                </a:tc>
                <a:extLst>
                  <a:ext uri="{0D108BD9-81ED-4DB2-BD59-A6C34878D82A}">
                    <a16:rowId xmlns:a16="http://schemas.microsoft.com/office/drawing/2014/main" val="2088238385"/>
                  </a:ext>
                </a:extLst>
              </a:tr>
              <a:tr h="381000">
                <a:tc gridSpan="5">
                  <a:txBody>
                    <a:bodyPr/>
                    <a:lstStyle/>
                    <a:p>
                      <a:r>
                        <a:rPr lang="en-US" sz="1600" b="1" dirty="0">
                          <a:solidFill>
                            <a:schemeClr val="bg1"/>
                          </a:solidFill>
                        </a:rPr>
                        <a:t>Monthly Change to Combined Water, Sewer, Stormwater Bill 2021 to 2022</a:t>
                      </a:r>
                    </a:p>
                  </a:txBody>
                  <a:tcPr anchor="ctr">
                    <a:solidFill>
                      <a:schemeClr val="accent1"/>
                    </a:solidFill>
                  </a:tcPr>
                </a:tc>
                <a:tc hMerge="1">
                  <a:txBody>
                    <a:bodyPr/>
                    <a:lstStyle/>
                    <a:p>
                      <a:pPr marL="0" indent="0" algn="ctr">
                        <a:buFont typeface="Wingdings" panose="05000000000000000000" pitchFamily="2" charset="2"/>
                        <a:buNone/>
                      </a:pPr>
                      <a:endParaRPr lang="en-US" sz="1600" dirty="0"/>
                    </a:p>
                  </a:txBody>
                  <a:tcPr anchor="ctr">
                    <a:solidFill>
                      <a:schemeClr val="accent1"/>
                    </a:solidFill>
                  </a:tcPr>
                </a:tc>
                <a:tc hMerge="1">
                  <a:txBody>
                    <a:bodyPr/>
                    <a:lstStyle/>
                    <a:p>
                      <a:pPr marL="0" indent="0" algn="ctr">
                        <a:buFont typeface="Wingdings" panose="05000000000000000000" pitchFamily="2" charset="2"/>
                        <a:buNone/>
                      </a:pPr>
                      <a:endParaRPr lang="en-US" sz="1600" dirty="0"/>
                    </a:p>
                  </a:txBody>
                  <a:tcPr anchor="ctr">
                    <a:solidFill>
                      <a:schemeClr val="accent1"/>
                    </a:solidFill>
                  </a:tcPr>
                </a:tc>
                <a:tc hMerge="1">
                  <a:txBody>
                    <a:bodyPr/>
                    <a:lstStyle/>
                    <a:p>
                      <a:pPr marL="0" indent="0" algn="ctr">
                        <a:buFont typeface="Wingdings" panose="05000000000000000000" pitchFamily="2" charset="2"/>
                        <a:buNone/>
                      </a:pPr>
                      <a:endParaRPr lang="en-US" sz="1600" dirty="0"/>
                    </a:p>
                  </a:txBody>
                  <a:tcPr anchor="ctr">
                    <a:solidFill>
                      <a:schemeClr val="accent1"/>
                    </a:solidFill>
                  </a:tcPr>
                </a:tc>
                <a:tc hMerge="1">
                  <a:txBody>
                    <a:bodyPr/>
                    <a:lstStyle/>
                    <a:p>
                      <a:pPr marL="0" indent="0" algn="ctr">
                        <a:buFont typeface="Wingdings" panose="05000000000000000000" pitchFamily="2" charset="2"/>
                        <a:buNone/>
                      </a:pPr>
                      <a:endParaRPr lang="en-US" sz="1600" dirty="0"/>
                    </a:p>
                  </a:txBody>
                  <a:tcPr anchor="ctr">
                    <a:solidFill>
                      <a:schemeClr val="accent1"/>
                    </a:solidFill>
                  </a:tcPr>
                </a:tc>
                <a:extLst>
                  <a:ext uri="{0D108BD9-81ED-4DB2-BD59-A6C34878D82A}">
                    <a16:rowId xmlns:a16="http://schemas.microsoft.com/office/drawing/2014/main" val="2042953696"/>
                  </a:ext>
                </a:extLst>
              </a:tr>
              <a:tr h="152400">
                <a:tc>
                  <a:txBody>
                    <a:bodyPr/>
                    <a:lstStyle/>
                    <a:p>
                      <a:r>
                        <a:rPr lang="en-US" sz="1600" b="1" dirty="0"/>
                        <a:t>City portion</a:t>
                      </a:r>
                    </a:p>
                  </a:txBody>
                  <a:tcPr anchor="ctr"/>
                </a:tc>
                <a:tc>
                  <a:txBody>
                    <a:bodyPr/>
                    <a:lstStyle/>
                    <a:p>
                      <a:pPr marL="0" indent="0" algn="ctr">
                        <a:buFont typeface="Wingdings" panose="05000000000000000000" pitchFamily="2" charset="2"/>
                        <a:buNone/>
                      </a:pPr>
                      <a:r>
                        <a:rPr lang="en-US" sz="1600" b="1" dirty="0"/>
                        <a:t>$17.78</a:t>
                      </a:r>
                    </a:p>
                  </a:txBody>
                  <a:tcPr anchor="ctr"/>
                </a:tc>
                <a:tc>
                  <a:txBody>
                    <a:bodyPr/>
                    <a:lstStyle/>
                    <a:p>
                      <a:pPr marL="0" indent="0" algn="ctr">
                        <a:buFont typeface="Wingdings" panose="05000000000000000000" pitchFamily="2" charset="2"/>
                        <a:buNone/>
                      </a:pPr>
                      <a:r>
                        <a:rPr lang="en-US" sz="1600" b="1" dirty="0"/>
                        <a:t>$13.82</a:t>
                      </a:r>
                    </a:p>
                  </a:txBody>
                  <a:tcPr anchor="ctr"/>
                </a:tc>
                <a:tc>
                  <a:txBody>
                    <a:bodyPr/>
                    <a:lstStyle/>
                    <a:p>
                      <a:pPr marL="0" indent="0" algn="ctr">
                        <a:buFont typeface="Wingdings" panose="05000000000000000000" pitchFamily="2" charset="2"/>
                        <a:buNone/>
                      </a:pPr>
                      <a:r>
                        <a:rPr lang="en-US" sz="1600" b="1" dirty="0"/>
                        <a:t>$14.25</a:t>
                      </a:r>
                    </a:p>
                  </a:txBody>
                  <a:tcPr anchor="ctr"/>
                </a:tc>
                <a:tc>
                  <a:txBody>
                    <a:bodyPr/>
                    <a:lstStyle/>
                    <a:p>
                      <a:pPr marL="0" indent="0" algn="ctr">
                        <a:buFont typeface="Wingdings" panose="05000000000000000000" pitchFamily="2" charset="2"/>
                        <a:buNone/>
                      </a:pPr>
                      <a:r>
                        <a:rPr lang="en-US" sz="1600" b="1" dirty="0"/>
                        <a:t>$11.71</a:t>
                      </a:r>
                    </a:p>
                  </a:txBody>
                  <a:tcPr anchor="ctr"/>
                </a:tc>
                <a:extLst>
                  <a:ext uri="{0D108BD9-81ED-4DB2-BD59-A6C34878D82A}">
                    <a16:rowId xmlns:a16="http://schemas.microsoft.com/office/drawing/2014/main" val="680591230"/>
                  </a:ext>
                </a:extLst>
              </a:tr>
              <a:tr h="198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Metro portion</a:t>
                      </a:r>
                    </a:p>
                  </a:txBody>
                  <a:tcPr anchor="ctr"/>
                </a:tc>
                <a:tc>
                  <a:txBody>
                    <a:bodyPr/>
                    <a:lstStyle/>
                    <a:p>
                      <a:pPr marL="0" indent="0" algn="ctr">
                        <a:buFont typeface="Wingdings" panose="05000000000000000000" pitchFamily="2" charset="2"/>
                        <a:buNone/>
                      </a:pPr>
                      <a:r>
                        <a:rPr lang="en-US" sz="1600" dirty="0"/>
                        <a:t>$2.37</a:t>
                      </a:r>
                    </a:p>
                  </a:txBody>
                  <a:tcPr anchor="ctr"/>
                </a:tc>
                <a:tc>
                  <a:txBody>
                    <a:bodyPr/>
                    <a:lstStyle/>
                    <a:p>
                      <a:pPr marL="0" indent="0" algn="ctr">
                        <a:buFont typeface="Wingdings" panose="05000000000000000000" pitchFamily="2" charset="2"/>
                        <a:buNone/>
                      </a:pPr>
                      <a:r>
                        <a:rPr lang="en-US" sz="1600" dirty="0"/>
                        <a:t>$2.37</a:t>
                      </a:r>
                    </a:p>
                  </a:txBody>
                  <a:tcPr anchor="ctr"/>
                </a:tc>
                <a:tc>
                  <a:txBody>
                    <a:bodyPr/>
                    <a:lstStyle/>
                    <a:p>
                      <a:pPr marL="0" indent="0" algn="ctr">
                        <a:buFont typeface="Wingdings" panose="05000000000000000000" pitchFamily="2" charset="2"/>
                        <a:buNone/>
                      </a:pPr>
                      <a:r>
                        <a:rPr lang="en-US" sz="1600" dirty="0"/>
                        <a:t>$2.37</a:t>
                      </a:r>
                    </a:p>
                  </a:txBody>
                  <a:tcPr anchor="ctr"/>
                </a:tc>
                <a:tc>
                  <a:txBody>
                    <a:bodyPr/>
                    <a:lstStyle/>
                    <a:p>
                      <a:pPr marL="0" indent="0" algn="ctr">
                        <a:buFont typeface="Wingdings" panose="05000000000000000000" pitchFamily="2" charset="2"/>
                        <a:buNone/>
                      </a:pPr>
                      <a:r>
                        <a:rPr lang="en-US" sz="1600" dirty="0"/>
                        <a:t>$2.37</a:t>
                      </a:r>
                    </a:p>
                  </a:txBody>
                  <a:tcPr anchor="ctr"/>
                </a:tc>
                <a:extLst>
                  <a:ext uri="{0D108BD9-81ED-4DB2-BD59-A6C34878D82A}">
                    <a16:rowId xmlns:a16="http://schemas.microsoft.com/office/drawing/2014/main" val="2158250132"/>
                  </a:ext>
                </a:extLst>
              </a:tr>
              <a:tr h="167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Total Change</a:t>
                      </a:r>
                    </a:p>
                  </a:txBody>
                  <a:tcPr anchor="ctr"/>
                </a:tc>
                <a:tc>
                  <a:txBody>
                    <a:bodyPr/>
                    <a:lstStyle/>
                    <a:p>
                      <a:pPr marL="0" indent="0" algn="ctr">
                        <a:buFont typeface="Wingdings" panose="05000000000000000000" pitchFamily="2" charset="2"/>
                        <a:buNone/>
                      </a:pPr>
                      <a:r>
                        <a:rPr lang="en-US" sz="1600" b="1" dirty="0"/>
                        <a:t>$20.15</a:t>
                      </a:r>
                    </a:p>
                  </a:txBody>
                  <a:tcPr anchor="ctr"/>
                </a:tc>
                <a:tc>
                  <a:txBody>
                    <a:bodyPr/>
                    <a:lstStyle/>
                    <a:p>
                      <a:pPr marL="0" indent="0" algn="ctr">
                        <a:buFont typeface="Wingdings" panose="05000000000000000000" pitchFamily="2" charset="2"/>
                        <a:buNone/>
                      </a:pPr>
                      <a:r>
                        <a:rPr lang="en-US" sz="1600" b="1" dirty="0"/>
                        <a:t>$16.19</a:t>
                      </a:r>
                    </a:p>
                  </a:txBody>
                  <a:tcPr anchor="ctr"/>
                </a:tc>
                <a:tc>
                  <a:txBody>
                    <a:bodyPr/>
                    <a:lstStyle/>
                    <a:p>
                      <a:pPr marL="0" indent="0" algn="ctr">
                        <a:buFont typeface="Wingdings" panose="05000000000000000000" pitchFamily="2" charset="2"/>
                        <a:buNone/>
                      </a:pPr>
                      <a:r>
                        <a:rPr lang="en-US" sz="1600" b="1" dirty="0"/>
                        <a:t>$16.62</a:t>
                      </a:r>
                    </a:p>
                  </a:txBody>
                  <a:tcPr anchor="ctr"/>
                </a:tc>
                <a:tc>
                  <a:txBody>
                    <a:bodyPr/>
                    <a:lstStyle/>
                    <a:p>
                      <a:pPr marL="0" indent="0" algn="ctr">
                        <a:buFont typeface="Wingdings" panose="05000000000000000000" pitchFamily="2" charset="2"/>
                        <a:buNone/>
                      </a:pPr>
                      <a:r>
                        <a:rPr lang="en-US" sz="1600" b="1" dirty="0"/>
                        <a:t>$14.08</a:t>
                      </a:r>
                    </a:p>
                  </a:txBody>
                  <a:tcPr anchor="ctr"/>
                </a:tc>
                <a:extLst>
                  <a:ext uri="{0D108BD9-81ED-4DB2-BD59-A6C34878D82A}">
                    <a16:rowId xmlns:a16="http://schemas.microsoft.com/office/drawing/2014/main" val="2694553485"/>
                  </a:ext>
                </a:extLst>
              </a:tr>
            </a:tbl>
          </a:graphicData>
        </a:graphic>
      </p:graphicFrame>
    </p:spTree>
    <p:extLst>
      <p:ext uri="{BB962C8B-B14F-4D97-AF65-F5344CB8AC3E}">
        <p14:creationId xmlns:p14="http://schemas.microsoft.com/office/powerpoint/2010/main" val="2071489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5889-2D5B-4B8F-A73B-5F6E379F4BC8}"/>
              </a:ext>
            </a:extLst>
          </p:cNvPr>
          <p:cNvSpPr>
            <a:spLocks noGrp="1"/>
          </p:cNvSpPr>
          <p:nvPr>
            <p:ph type="title"/>
          </p:nvPr>
        </p:nvSpPr>
        <p:spPr/>
        <p:txBody>
          <a:bodyPr/>
          <a:lstStyle/>
          <a:p>
            <a:r>
              <a:rPr lang="en-US" dirty="0"/>
              <a:t>Monthly Change to Combined Billing</a:t>
            </a:r>
          </a:p>
        </p:txBody>
      </p:sp>
      <p:graphicFrame>
        <p:nvGraphicFramePr>
          <p:cNvPr id="4" name="Table 4">
            <a:extLst>
              <a:ext uri="{FF2B5EF4-FFF2-40B4-BE49-F238E27FC236}">
                <a16:creationId xmlns:a16="http://schemas.microsoft.com/office/drawing/2014/main" id="{54CB8D44-7103-4A91-B3D3-9D002D755E2A}"/>
              </a:ext>
            </a:extLst>
          </p:cNvPr>
          <p:cNvGraphicFramePr>
            <a:graphicFrameLocks noGrp="1"/>
          </p:cNvGraphicFramePr>
          <p:nvPr>
            <p:ph idx="1"/>
            <p:extLst>
              <p:ext uri="{D42A27DB-BD31-4B8C-83A1-F6EECF244321}">
                <p14:modId xmlns:p14="http://schemas.microsoft.com/office/powerpoint/2010/main" val="3946203504"/>
              </p:ext>
            </p:extLst>
          </p:nvPr>
        </p:nvGraphicFramePr>
        <p:xfrm>
          <a:off x="152400" y="1630680"/>
          <a:ext cx="8839200" cy="321564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3590702048"/>
                    </a:ext>
                  </a:extLst>
                </a:gridCol>
                <a:gridCol w="1767840">
                  <a:extLst>
                    <a:ext uri="{9D8B030D-6E8A-4147-A177-3AD203B41FA5}">
                      <a16:colId xmlns:a16="http://schemas.microsoft.com/office/drawing/2014/main" val="1791176707"/>
                    </a:ext>
                  </a:extLst>
                </a:gridCol>
                <a:gridCol w="1767840">
                  <a:extLst>
                    <a:ext uri="{9D8B030D-6E8A-4147-A177-3AD203B41FA5}">
                      <a16:colId xmlns:a16="http://schemas.microsoft.com/office/drawing/2014/main" val="685556246"/>
                    </a:ext>
                  </a:extLst>
                </a:gridCol>
                <a:gridCol w="1767840">
                  <a:extLst>
                    <a:ext uri="{9D8B030D-6E8A-4147-A177-3AD203B41FA5}">
                      <a16:colId xmlns:a16="http://schemas.microsoft.com/office/drawing/2014/main" val="217844044"/>
                    </a:ext>
                  </a:extLst>
                </a:gridCol>
                <a:gridCol w="1767840">
                  <a:extLst>
                    <a:ext uri="{9D8B030D-6E8A-4147-A177-3AD203B41FA5}">
                      <a16:colId xmlns:a16="http://schemas.microsoft.com/office/drawing/2014/main" val="3439956310"/>
                    </a:ext>
                  </a:extLst>
                </a:gridCol>
              </a:tblGrid>
              <a:tr h="533400">
                <a:tc>
                  <a:txBody>
                    <a:bodyPr/>
                    <a:lstStyle/>
                    <a:p>
                      <a:endParaRPr lang="en-US" sz="1600"/>
                    </a:p>
                  </a:txBody>
                  <a:tcPr/>
                </a:tc>
                <a:tc>
                  <a:txBody>
                    <a:bodyPr/>
                    <a:lstStyle/>
                    <a:p>
                      <a:pPr algn="ctr"/>
                      <a:r>
                        <a:rPr lang="en-US" sz="1600" dirty="0"/>
                        <a:t>Alternative 1</a:t>
                      </a:r>
                    </a:p>
                    <a:p>
                      <a:pPr algn="ctr"/>
                      <a:r>
                        <a:rPr lang="en-US" sz="1600" dirty="0"/>
                        <a:t>“Baseline”</a:t>
                      </a:r>
                    </a:p>
                  </a:txBody>
                  <a:tcPr/>
                </a:tc>
                <a:tc>
                  <a:txBody>
                    <a:bodyPr/>
                    <a:lstStyle/>
                    <a:p>
                      <a:pPr algn="ctr"/>
                      <a:r>
                        <a:rPr lang="en-US" sz="1600" dirty="0"/>
                        <a:t>Alternative 2</a:t>
                      </a:r>
                    </a:p>
                    <a:p>
                      <a:pPr algn="ctr"/>
                      <a:r>
                        <a:rPr lang="en-US" sz="1600" dirty="0"/>
                        <a:t>“Phase In”</a:t>
                      </a:r>
                    </a:p>
                  </a:txBody>
                  <a:tcPr/>
                </a:tc>
                <a:tc>
                  <a:txBody>
                    <a:bodyPr/>
                    <a:lstStyle/>
                    <a:p>
                      <a:pPr algn="ctr"/>
                      <a:r>
                        <a:rPr lang="en-US" sz="1600" dirty="0"/>
                        <a:t>Alternative 3</a:t>
                      </a:r>
                    </a:p>
                    <a:p>
                      <a:pPr algn="ctr"/>
                      <a:r>
                        <a:rPr lang="en-US" sz="1600" dirty="0"/>
                        <a:t>“20 Year Debt”</a:t>
                      </a:r>
                    </a:p>
                  </a:txBody>
                  <a:tcPr/>
                </a:tc>
                <a:tc>
                  <a:txBody>
                    <a:bodyPr/>
                    <a:lstStyle/>
                    <a:p>
                      <a:pPr algn="ctr"/>
                      <a:r>
                        <a:rPr lang="en-US" sz="1600" dirty="0"/>
                        <a:t>Alternative 4</a:t>
                      </a:r>
                    </a:p>
                    <a:p>
                      <a:pPr algn="ctr"/>
                      <a:r>
                        <a:rPr lang="en-US" sz="1600" dirty="0"/>
                        <a:t>“30 Year Debt”</a:t>
                      </a:r>
                    </a:p>
                  </a:txBody>
                  <a:tcPr/>
                </a:tc>
                <a:extLst>
                  <a:ext uri="{0D108BD9-81ED-4DB2-BD59-A6C34878D82A}">
                    <a16:rowId xmlns:a16="http://schemas.microsoft.com/office/drawing/2014/main" val="881436226"/>
                  </a:ext>
                </a:extLst>
              </a:tr>
              <a:tr h="533400">
                <a:tc>
                  <a:txBody>
                    <a:bodyPr/>
                    <a:lstStyle/>
                    <a:p>
                      <a:r>
                        <a:rPr lang="en-US" sz="1600" dirty="0"/>
                        <a:t>Current Combined Bill</a:t>
                      </a:r>
                    </a:p>
                  </a:txBody>
                  <a:tcPr/>
                </a:tc>
                <a:tc gridSpan="4">
                  <a:txBody>
                    <a:bodyPr/>
                    <a:lstStyle/>
                    <a:p>
                      <a:pPr algn="ctr"/>
                      <a:r>
                        <a:rPr lang="en-US" sz="1600" dirty="0"/>
                        <a:t>$155.94 (includes Metro portion)</a:t>
                      </a:r>
                    </a:p>
                    <a:p>
                      <a:pPr algn="ctr"/>
                      <a:r>
                        <a:rPr lang="en-US" sz="1600" dirty="0"/>
                        <a:t>$108.57 (excludes Metro portion)</a:t>
                      </a:r>
                    </a:p>
                  </a:txBody>
                  <a:tcPr anchor="ctr"/>
                </a:tc>
                <a:tc hMerge="1">
                  <a:txBody>
                    <a:bodyPr/>
                    <a:lstStyle/>
                    <a:p>
                      <a:pPr algn="ctr"/>
                      <a:endParaRPr lang="en-US" sz="1600" dirty="0"/>
                    </a:p>
                  </a:txBody>
                  <a:tcPr/>
                </a:tc>
                <a:tc hMerge="1">
                  <a:txBody>
                    <a:bodyPr/>
                    <a:lstStyle/>
                    <a:p>
                      <a:pPr algn="ctr"/>
                      <a:endParaRPr lang="en-US" sz="1600" dirty="0"/>
                    </a:p>
                  </a:txBody>
                  <a:tcPr/>
                </a:tc>
                <a:tc hMerge="1">
                  <a:txBody>
                    <a:bodyPr/>
                    <a:lstStyle/>
                    <a:p>
                      <a:pPr algn="ctr"/>
                      <a:endParaRPr lang="en-US" sz="1600" dirty="0"/>
                    </a:p>
                  </a:txBody>
                  <a:tcPr/>
                </a:tc>
                <a:extLst>
                  <a:ext uri="{0D108BD9-81ED-4DB2-BD59-A6C34878D82A}">
                    <a16:rowId xmlns:a16="http://schemas.microsoft.com/office/drawing/2014/main" val="871162700"/>
                  </a:ext>
                </a:extLst>
              </a:tr>
              <a:tr h="381000">
                <a:tc gridSpan="5">
                  <a:txBody>
                    <a:bodyPr/>
                    <a:lstStyle/>
                    <a:p>
                      <a:r>
                        <a:rPr lang="en-US" sz="1600" b="1" dirty="0">
                          <a:solidFill>
                            <a:schemeClr val="bg1"/>
                          </a:solidFill>
                        </a:rPr>
                        <a:t>Monthly Change to Combined Water, Sewer, Stormwater Bill (Includes Metro)</a:t>
                      </a:r>
                    </a:p>
                  </a:txBody>
                  <a:tcPr anchor="ctr">
                    <a:solidFill>
                      <a:schemeClr val="accent1"/>
                    </a:solidFill>
                  </a:tcPr>
                </a:tc>
                <a:tc hMerge="1">
                  <a:txBody>
                    <a:bodyPr/>
                    <a:lstStyle/>
                    <a:p>
                      <a:pPr marL="0" indent="0" algn="ctr">
                        <a:buFont typeface="Wingdings" panose="05000000000000000000" pitchFamily="2" charset="2"/>
                        <a:buNone/>
                      </a:pPr>
                      <a:endParaRPr lang="en-US" sz="1600" dirty="0"/>
                    </a:p>
                  </a:txBody>
                  <a:tcPr anchor="ctr">
                    <a:solidFill>
                      <a:schemeClr val="accent1"/>
                    </a:solidFill>
                  </a:tcPr>
                </a:tc>
                <a:tc hMerge="1">
                  <a:txBody>
                    <a:bodyPr/>
                    <a:lstStyle/>
                    <a:p>
                      <a:pPr marL="0" indent="0" algn="ctr">
                        <a:buFont typeface="Wingdings" panose="05000000000000000000" pitchFamily="2" charset="2"/>
                        <a:buNone/>
                      </a:pPr>
                      <a:endParaRPr lang="en-US" sz="1600" dirty="0"/>
                    </a:p>
                  </a:txBody>
                  <a:tcPr anchor="ctr">
                    <a:solidFill>
                      <a:schemeClr val="accent1"/>
                    </a:solidFill>
                  </a:tcPr>
                </a:tc>
                <a:tc hMerge="1">
                  <a:txBody>
                    <a:bodyPr/>
                    <a:lstStyle/>
                    <a:p>
                      <a:pPr marL="0" indent="0" algn="ctr">
                        <a:buFont typeface="Wingdings" panose="05000000000000000000" pitchFamily="2" charset="2"/>
                        <a:buNone/>
                      </a:pPr>
                      <a:endParaRPr lang="en-US" sz="1600" dirty="0"/>
                    </a:p>
                  </a:txBody>
                  <a:tcPr anchor="ctr">
                    <a:solidFill>
                      <a:schemeClr val="accent1"/>
                    </a:solidFill>
                  </a:tcPr>
                </a:tc>
                <a:tc hMerge="1">
                  <a:txBody>
                    <a:bodyPr/>
                    <a:lstStyle/>
                    <a:p>
                      <a:pPr marL="0" indent="0" algn="ctr">
                        <a:buFont typeface="Wingdings" panose="05000000000000000000" pitchFamily="2" charset="2"/>
                        <a:buNone/>
                      </a:pPr>
                      <a:endParaRPr lang="en-US" sz="1600" dirty="0"/>
                    </a:p>
                  </a:txBody>
                  <a:tcPr anchor="ctr">
                    <a:solidFill>
                      <a:schemeClr val="accent1"/>
                    </a:solidFill>
                  </a:tcPr>
                </a:tc>
                <a:extLst>
                  <a:ext uri="{0D108BD9-81ED-4DB2-BD59-A6C34878D82A}">
                    <a16:rowId xmlns:a16="http://schemas.microsoft.com/office/drawing/2014/main" val="2042953696"/>
                  </a:ext>
                </a:extLst>
              </a:tr>
              <a:tr h="167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2022</a:t>
                      </a:r>
                    </a:p>
                  </a:txBody>
                  <a:tcPr anchor="ctr"/>
                </a:tc>
                <a:tc>
                  <a:txBody>
                    <a:bodyPr/>
                    <a:lstStyle/>
                    <a:p>
                      <a:pPr marL="0" indent="0" algn="ctr">
                        <a:buFont typeface="Wingdings" panose="05000000000000000000" pitchFamily="2" charset="2"/>
                        <a:buNone/>
                      </a:pPr>
                      <a:r>
                        <a:rPr lang="en-US" sz="1600" b="1" dirty="0"/>
                        <a:t>$20.15 (+12.9%)</a:t>
                      </a:r>
                    </a:p>
                  </a:txBody>
                  <a:tcPr anchor="ctr"/>
                </a:tc>
                <a:tc>
                  <a:txBody>
                    <a:bodyPr/>
                    <a:lstStyle/>
                    <a:p>
                      <a:pPr marL="0" indent="0" algn="ctr">
                        <a:buFont typeface="Wingdings" panose="05000000000000000000" pitchFamily="2" charset="2"/>
                        <a:buNone/>
                      </a:pPr>
                      <a:r>
                        <a:rPr lang="en-US" sz="1600" b="1" dirty="0"/>
                        <a:t>$16.19 (+10.4%)</a:t>
                      </a:r>
                    </a:p>
                  </a:txBody>
                  <a:tcPr anchor="ctr"/>
                </a:tc>
                <a:tc>
                  <a:txBody>
                    <a:bodyPr/>
                    <a:lstStyle/>
                    <a:p>
                      <a:pPr marL="0" indent="0" algn="ctr">
                        <a:buFont typeface="Wingdings" panose="05000000000000000000" pitchFamily="2" charset="2"/>
                        <a:buNone/>
                      </a:pPr>
                      <a:r>
                        <a:rPr lang="en-US" sz="1600" b="1" dirty="0"/>
                        <a:t>$16.62 (+10.7%)</a:t>
                      </a:r>
                    </a:p>
                  </a:txBody>
                  <a:tcPr anchor="ctr"/>
                </a:tc>
                <a:tc>
                  <a:txBody>
                    <a:bodyPr/>
                    <a:lstStyle/>
                    <a:p>
                      <a:pPr marL="0" indent="0" algn="ctr">
                        <a:buFont typeface="Wingdings" panose="05000000000000000000" pitchFamily="2" charset="2"/>
                        <a:buNone/>
                      </a:pPr>
                      <a:r>
                        <a:rPr lang="en-US" sz="1600" b="1" dirty="0"/>
                        <a:t>$14.08 (+9.0%)</a:t>
                      </a:r>
                    </a:p>
                  </a:txBody>
                  <a:tcPr anchor="ctr"/>
                </a:tc>
                <a:extLst>
                  <a:ext uri="{0D108BD9-81ED-4DB2-BD59-A6C34878D82A}">
                    <a16:rowId xmlns:a16="http://schemas.microsoft.com/office/drawing/2014/main" val="2694553485"/>
                  </a:ext>
                </a:extLst>
              </a:tr>
              <a:tr h="167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2023</a:t>
                      </a:r>
                    </a:p>
                  </a:txBody>
                  <a:tcPr anchor="ctr"/>
                </a:tc>
                <a:tc>
                  <a:txBody>
                    <a:bodyPr/>
                    <a:lstStyle/>
                    <a:p>
                      <a:pPr marL="0" indent="0" algn="ctr">
                        <a:buFont typeface="Wingdings" panose="05000000000000000000" pitchFamily="2" charset="2"/>
                        <a:buNone/>
                      </a:pPr>
                      <a:r>
                        <a:rPr lang="en-US" sz="1600" b="1" dirty="0"/>
                        <a:t>$8.43 (+4.8%)</a:t>
                      </a:r>
                    </a:p>
                  </a:txBody>
                  <a:tcPr anchor="ctr"/>
                </a:tc>
                <a:tc>
                  <a:txBody>
                    <a:bodyPr/>
                    <a:lstStyle/>
                    <a:p>
                      <a:pPr marL="0" indent="0" algn="ctr">
                        <a:buFont typeface="Wingdings" panose="05000000000000000000" pitchFamily="2" charset="2"/>
                        <a:buNone/>
                      </a:pPr>
                      <a:r>
                        <a:rPr lang="en-US" sz="1600" b="1" dirty="0"/>
                        <a:t>$12.12 (+7.0%)</a:t>
                      </a:r>
                    </a:p>
                  </a:txBody>
                  <a:tcPr anchor="ctr"/>
                </a:tc>
                <a:tc>
                  <a:txBody>
                    <a:bodyPr/>
                    <a:lstStyle/>
                    <a:p>
                      <a:pPr marL="0" indent="0" algn="ctr">
                        <a:buFont typeface="Wingdings" panose="05000000000000000000" pitchFamily="2" charset="2"/>
                        <a:buNone/>
                      </a:pPr>
                      <a:r>
                        <a:rPr lang="en-US" sz="1600" b="1" dirty="0"/>
                        <a:t>$8.26 (+4.8%)</a:t>
                      </a:r>
                    </a:p>
                  </a:txBody>
                  <a:tcPr anchor="ctr"/>
                </a:tc>
                <a:tc>
                  <a:txBody>
                    <a:bodyPr/>
                    <a:lstStyle/>
                    <a:p>
                      <a:pPr marL="0" indent="0" algn="ctr">
                        <a:buFont typeface="Wingdings" panose="05000000000000000000" pitchFamily="2" charset="2"/>
                        <a:buNone/>
                      </a:pPr>
                      <a:r>
                        <a:rPr lang="en-US" sz="1600" b="1" dirty="0"/>
                        <a:t>$8.33 (+4.9%)</a:t>
                      </a:r>
                    </a:p>
                  </a:txBody>
                  <a:tcPr anchor="ctr"/>
                </a:tc>
                <a:extLst>
                  <a:ext uri="{0D108BD9-81ED-4DB2-BD59-A6C34878D82A}">
                    <a16:rowId xmlns:a16="http://schemas.microsoft.com/office/drawing/2014/main" val="605673213"/>
                  </a:ext>
                </a:extLst>
              </a:tr>
              <a:tr h="167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2024</a:t>
                      </a:r>
                    </a:p>
                  </a:txBody>
                  <a:tcPr anchor="ctr"/>
                </a:tc>
                <a:tc>
                  <a:txBody>
                    <a:bodyPr/>
                    <a:lstStyle/>
                    <a:p>
                      <a:pPr marL="0" indent="0" algn="ctr">
                        <a:buFont typeface="Wingdings" panose="05000000000000000000" pitchFamily="2" charset="2"/>
                        <a:buNone/>
                      </a:pPr>
                      <a:r>
                        <a:rPr lang="en-US" sz="1600" b="1" dirty="0"/>
                        <a:t>$8.84 (+4.8%)</a:t>
                      </a:r>
                    </a:p>
                  </a:txBody>
                  <a:tcPr anchor="ctr"/>
                </a:tc>
                <a:tc>
                  <a:txBody>
                    <a:bodyPr/>
                    <a:lstStyle/>
                    <a:p>
                      <a:pPr marL="0" indent="0" algn="ctr">
                        <a:buFont typeface="Wingdings" panose="05000000000000000000" pitchFamily="2" charset="2"/>
                        <a:buNone/>
                      </a:pPr>
                      <a:r>
                        <a:rPr lang="en-US" sz="1600" b="1" dirty="0"/>
                        <a:t>$8.83 (+4.8%)</a:t>
                      </a:r>
                    </a:p>
                  </a:txBody>
                  <a:tcPr anchor="ctr"/>
                </a:tc>
                <a:tc>
                  <a:txBody>
                    <a:bodyPr/>
                    <a:lstStyle/>
                    <a:p>
                      <a:pPr marL="0" indent="0" algn="ctr">
                        <a:buFont typeface="Wingdings" panose="05000000000000000000" pitchFamily="2" charset="2"/>
                        <a:buNone/>
                      </a:pPr>
                      <a:r>
                        <a:rPr lang="en-US" sz="1600" b="1" dirty="0"/>
                        <a:t>$8.66 (+4.8%)</a:t>
                      </a:r>
                    </a:p>
                  </a:txBody>
                  <a:tcPr anchor="ctr"/>
                </a:tc>
                <a:tc>
                  <a:txBody>
                    <a:bodyPr/>
                    <a:lstStyle/>
                    <a:p>
                      <a:pPr marL="0" indent="0" algn="ctr">
                        <a:buFont typeface="Wingdings" panose="05000000000000000000" pitchFamily="2" charset="2"/>
                        <a:buNone/>
                      </a:pPr>
                      <a:r>
                        <a:rPr lang="en-US" sz="1600" b="1" dirty="0"/>
                        <a:t>$8.75 (+4.9%)</a:t>
                      </a:r>
                    </a:p>
                  </a:txBody>
                  <a:tcPr anchor="ctr"/>
                </a:tc>
                <a:extLst>
                  <a:ext uri="{0D108BD9-81ED-4DB2-BD59-A6C34878D82A}">
                    <a16:rowId xmlns:a16="http://schemas.microsoft.com/office/drawing/2014/main" val="1513406561"/>
                  </a:ext>
                </a:extLst>
              </a:tr>
              <a:tr h="167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2025</a:t>
                      </a:r>
                    </a:p>
                  </a:txBody>
                  <a:tcPr anchor="ctr"/>
                </a:tc>
                <a:tc>
                  <a:txBody>
                    <a:bodyPr/>
                    <a:lstStyle/>
                    <a:p>
                      <a:pPr marL="0" indent="0" algn="ctr">
                        <a:buFont typeface="Wingdings" panose="05000000000000000000" pitchFamily="2" charset="2"/>
                        <a:buNone/>
                      </a:pPr>
                      <a:r>
                        <a:rPr lang="en-US" sz="1600" b="1" dirty="0"/>
                        <a:t>$9.27 (+4.8%)</a:t>
                      </a:r>
                    </a:p>
                  </a:txBody>
                  <a:tcPr anchor="ctr"/>
                </a:tc>
                <a:tc>
                  <a:txBody>
                    <a:bodyPr/>
                    <a:lstStyle/>
                    <a:p>
                      <a:pPr marL="0" indent="0" algn="ctr">
                        <a:buFont typeface="Wingdings" panose="05000000000000000000" pitchFamily="2" charset="2"/>
                        <a:buNone/>
                      </a:pPr>
                      <a:r>
                        <a:rPr lang="en-US" sz="1600" b="1" dirty="0"/>
                        <a:t>$9.26 (+4.8%)</a:t>
                      </a:r>
                    </a:p>
                  </a:txBody>
                  <a:tcPr anchor="ctr"/>
                </a:tc>
                <a:tc>
                  <a:txBody>
                    <a:bodyPr/>
                    <a:lstStyle/>
                    <a:p>
                      <a:pPr marL="0" indent="0" algn="ctr">
                        <a:buFont typeface="Wingdings" panose="05000000000000000000" pitchFamily="2" charset="2"/>
                        <a:buNone/>
                      </a:pPr>
                      <a:r>
                        <a:rPr lang="en-US" sz="1600" b="1" dirty="0"/>
                        <a:t>$9.08 (+4.8%)</a:t>
                      </a:r>
                    </a:p>
                  </a:txBody>
                  <a:tcPr anchor="ctr"/>
                </a:tc>
                <a:tc>
                  <a:txBody>
                    <a:bodyPr/>
                    <a:lstStyle/>
                    <a:p>
                      <a:pPr marL="0" indent="0" algn="ctr">
                        <a:buFont typeface="Wingdings" panose="05000000000000000000" pitchFamily="2" charset="2"/>
                        <a:buNone/>
                      </a:pPr>
                      <a:r>
                        <a:rPr lang="en-US" sz="1600" b="1" dirty="0"/>
                        <a:t>$9.18 (+4.9%)</a:t>
                      </a:r>
                    </a:p>
                  </a:txBody>
                  <a:tcPr anchor="ctr"/>
                </a:tc>
                <a:extLst>
                  <a:ext uri="{0D108BD9-81ED-4DB2-BD59-A6C34878D82A}">
                    <a16:rowId xmlns:a16="http://schemas.microsoft.com/office/drawing/2014/main" val="3476821328"/>
                  </a:ext>
                </a:extLst>
              </a:tr>
              <a:tr h="167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2026</a:t>
                      </a:r>
                    </a:p>
                  </a:txBody>
                  <a:tcPr anchor="ctr"/>
                </a:tc>
                <a:tc>
                  <a:txBody>
                    <a:bodyPr/>
                    <a:lstStyle/>
                    <a:p>
                      <a:pPr marL="0" indent="0" algn="ctr">
                        <a:buFont typeface="Wingdings" panose="05000000000000000000" pitchFamily="2" charset="2"/>
                        <a:buNone/>
                      </a:pPr>
                      <a:r>
                        <a:rPr lang="en-US" sz="1600" b="1" dirty="0"/>
                        <a:t>$9.72 (+4.8%)</a:t>
                      </a:r>
                    </a:p>
                  </a:txBody>
                  <a:tcPr anchor="ctr"/>
                </a:tc>
                <a:tc>
                  <a:txBody>
                    <a:bodyPr/>
                    <a:lstStyle/>
                    <a:p>
                      <a:pPr marL="0" indent="0" algn="ctr">
                        <a:buFont typeface="Wingdings" panose="05000000000000000000" pitchFamily="2" charset="2"/>
                        <a:buNone/>
                      </a:pPr>
                      <a:r>
                        <a:rPr lang="en-US" sz="1600" b="1" dirty="0"/>
                        <a:t>$9.71 (+4.8%)</a:t>
                      </a:r>
                    </a:p>
                  </a:txBody>
                  <a:tcPr anchor="ctr"/>
                </a:tc>
                <a:tc>
                  <a:txBody>
                    <a:bodyPr/>
                    <a:lstStyle/>
                    <a:p>
                      <a:pPr marL="0" indent="0" algn="ctr">
                        <a:buFont typeface="Wingdings" panose="05000000000000000000" pitchFamily="2" charset="2"/>
                        <a:buNone/>
                      </a:pPr>
                      <a:r>
                        <a:rPr lang="en-US" sz="1600" b="1" dirty="0"/>
                        <a:t>$9.52 (+4.8%)</a:t>
                      </a:r>
                    </a:p>
                  </a:txBody>
                  <a:tcPr anchor="ctr"/>
                </a:tc>
                <a:tc>
                  <a:txBody>
                    <a:bodyPr/>
                    <a:lstStyle/>
                    <a:p>
                      <a:pPr marL="0" indent="0" algn="ctr">
                        <a:buFont typeface="Wingdings" panose="05000000000000000000" pitchFamily="2" charset="2"/>
                        <a:buNone/>
                      </a:pPr>
                      <a:r>
                        <a:rPr lang="en-US" sz="1600" b="1" dirty="0"/>
                        <a:t>$9.64 (+4.9%)</a:t>
                      </a:r>
                    </a:p>
                  </a:txBody>
                  <a:tcPr anchor="ctr"/>
                </a:tc>
                <a:extLst>
                  <a:ext uri="{0D108BD9-81ED-4DB2-BD59-A6C34878D82A}">
                    <a16:rowId xmlns:a16="http://schemas.microsoft.com/office/drawing/2014/main" val="720655509"/>
                  </a:ext>
                </a:extLst>
              </a:tr>
            </a:tbl>
          </a:graphicData>
        </a:graphic>
      </p:graphicFrame>
    </p:spTree>
    <p:extLst>
      <p:ext uri="{BB962C8B-B14F-4D97-AF65-F5344CB8AC3E}">
        <p14:creationId xmlns:p14="http://schemas.microsoft.com/office/powerpoint/2010/main" val="1527515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8BC09124-247B-45CA-96FD-3ABD17168BF0}"/>
              </a:ext>
            </a:extLst>
          </p:cNvPr>
          <p:cNvSpPr>
            <a:spLocks noGrp="1"/>
          </p:cNvSpPr>
          <p:nvPr>
            <p:ph sz="half" idx="1"/>
          </p:nvPr>
        </p:nvSpPr>
        <p:spPr>
          <a:xfrm>
            <a:off x="914400" y="4978713"/>
            <a:ext cx="7924800" cy="1803087"/>
          </a:xfrm>
        </p:spPr>
        <p:txBody>
          <a:bodyPr/>
          <a:lstStyle/>
          <a:p>
            <a:pPr>
              <a:buFont typeface="Arial" panose="020B0604020202020204" pitchFamily="34" charset="0"/>
              <a:buChar char="•"/>
            </a:pPr>
            <a:r>
              <a:rPr lang="en-US" i="1" dirty="0"/>
              <a:t>Financial standing improved under each alternative</a:t>
            </a:r>
          </a:p>
          <a:p>
            <a:pPr>
              <a:buFont typeface="Arial" panose="020B0604020202020204" pitchFamily="34" charset="0"/>
              <a:buChar char="•"/>
            </a:pPr>
            <a:r>
              <a:rPr lang="en-US" i="1" dirty="0"/>
              <a:t>Debt service coverage improved under each alternative</a:t>
            </a:r>
          </a:p>
          <a:p>
            <a:pPr>
              <a:buFont typeface="Arial" panose="020B0604020202020204" pitchFamily="34" charset="0"/>
              <a:buChar char="•"/>
            </a:pPr>
            <a:r>
              <a:rPr lang="en-US" i="1" dirty="0"/>
              <a:t>Debt service payments remain reasonable portion of operating expenses</a:t>
            </a:r>
          </a:p>
        </p:txBody>
      </p:sp>
      <p:pic>
        <p:nvPicPr>
          <p:cNvPr id="5" name="Picture 4">
            <a:extLst>
              <a:ext uri="{FF2B5EF4-FFF2-40B4-BE49-F238E27FC236}">
                <a16:creationId xmlns:a16="http://schemas.microsoft.com/office/drawing/2014/main" id="{83F7967B-7536-4FCC-A41A-0348A93C5D5A}"/>
              </a:ext>
            </a:extLst>
          </p:cNvPr>
          <p:cNvPicPr>
            <a:picLocks noChangeAspect="1"/>
          </p:cNvPicPr>
          <p:nvPr/>
        </p:nvPicPr>
        <p:blipFill>
          <a:blip r:embed="rId2"/>
          <a:stretch>
            <a:fillRect/>
          </a:stretch>
        </p:blipFill>
        <p:spPr>
          <a:xfrm>
            <a:off x="990600" y="1239175"/>
            <a:ext cx="7010400" cy="3411841"/>
          </a:xfrm>
          <a:prstGeom prst="rect">
            <a:avLst/>
          </a:prstGeom>
          <a:noFill/>
        </p:spPr>
      </p:pic>
      <p:sp>
        <p:nvSpPr>
          <p:cNvPr id="2" name="Title 1">
            <a:extLst>
              <a:ext uri="{FF2B5EF4-FFF2-40B4-BE49-F238E27FC236}">
                <a16:creationId xmlns:a16="http://schemas.microsoft.com/office/drawing/2014/main" id="{C2855889-2D5B-4B8F-A73B-5F6E379F4BC8}"/>
              </a:ext>
            </a:extLst>
          </p:cNvPr>
          <p:cNvSpPr>
            <a:spLocks noGrp="1"/>
          </p:cNvSpPr>
          <p:nvPr>
            <p:ph type="title"/>
          </p:nvPr>
        </p:nvSpPr>
        <p:spPr>
          <a:xfrm>
            <a:off x="1144793" y="304800"/>
            <a:ext cx="7542007" cy="914400"/>
          </a:xfrm>
        </p:spPr>
        <p:txBody>
          <a:bodyPr anchor="ctr">
            <a:normAutofit/>
          </a:bodyPr>
          <a:lstStyle/>
          <a:p>
            <a:r>
              <a:rPr lang="en-US" sz="3300"/>
              <a:t>Rate Increase Options – Financial Metrics</a:t>
            </a:r>
          </a:p>
        </p:txBody>
      </p:sp>
    </p:spTree>
    <p:extLst>
      <p:ext uri="{BB962C8B-B14F-4D97-AF65-F5344CB8AC3E}">
        <p14:creationId xmlns:p14="http://schemas.microsoft.com/office/powerpoint/2010/main" val="1929990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5889-2D5B-4B8F-A73B-5F6E379F4BC8}"/>
              </a:ext>
            </a:extLst>
          </p:cNvPr>
          <p:cNvSpPr>
            <a:spLocks noGrp="1"/>
          </p:cNvSpPr>
          <p:nvPr>
            <p:ph type="title"/>
          </p:nvPr>
        </p:nvSpPr>
        <p:spPr/>
        <p:txBody>
          <a:bodyPr>
            <a:normAutofit/>
          </a:bodyPr>
          <a:lstStyle/>
          <a:p>
            <a:r>
              <a:rPr lang="en-US" dirty="0"/>
              <a:t>Rate Increase Options – Pros / Cons</a:t>
            </a:r>
          </a:p>
        </p:txBody>
      </p:sp>
      <p:graphicFrame>
        <p:nvGraphicFramePr>
          <p:cNvPr id="4" name="Table 4">
            <a:extLst>
              <a:ext uri="{FF2B5EF4-FFF2-40B4-BE49-F238E27FC236}">
                <a16:creationId xmlns:a16="http://schemas.microsoft.com/office/drawing/2014/main" id="{54CB8D44-7103-4A91-B3D3-9D002D755E2A}"/>
              </a:ext>
            </a:extLst>
          </p:cNvPr>
          <p:cNvGraphicFramePr>
            <a:graphicFrameLocks noGrp="1"/>
          </p:cNvGraphicFramePr>
          <p:nvPr>
            <p:ph idx="1"/>
            <p:extLst>
              <p:ext uri="{D42A27DB-BD31-4B8C-83A1-F6EECF244321}">
                <p14:modId xmlns:p14="http://schemas.microsoft.com/office/powerpoint/2010/main" val="690358680"/>
              </p:ext>
            </p:extLst>
          </p:nvPr>
        </p:nvGraphicFramePr>
        <p:xfrm>
          <a:off x="457200" y="1371600"/>
          <a:ext cx="8382000" cy="4061569"/>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590702048"/>
                    </a:ext>
                  </a:extLst>
                </a:gridCol>
                <a:gridCol w="1905000">
                  <a:extLst>
                    <a:ext uri="{9D8B030D-6E8A-4147-A177-3AD203B41FA5}">
                      <a16:colId xmlns:a16="http://schemas.microsoft.com/office/drawing/2014/main" val="1791176707"/>
                    </a:ext>
                  </a:extLst>
                </a:gridCol>
                <a:gridCol w="1905000">
                  <a:extLst>
                    <a:ext uri="{9D8B030D-6E8A-4147-A177-3AD203B41FA5}">
                      <a16:colId xmlns:a16="http://schemas.microsoft.com/office/drawing/2014/main" val="685556246"/>
                    </a:ext>
                  </a:extLst>
                </a:gridCol>
                <a:gridCol w="1783080">
                  <a:extLst>
                    <a:ext uri="{9D8B030D-6E8A-4147-A177-3AD203B41FA5}">
                      <a16:colId xmlns:a16="http://schemas.microsoft.com/office/drawing/2014/main" val="217844044"/>
                    </a:ext>
                  </a:extLst>
                </a:gridCol>
                <a:gridCol w="1798320">
                  <a:extLst>
                    <a:ext uri="{9D8B030D-6E8A-4147-A177-3AD203B41FA5}">
                      <a16:colId xmlns:a16="http://schemas.microsoft.com/office/drawing/2014/main" val="3439956310"/>
                    </a:ext>
                  </a:extLst>
                </a:gridCol>
              </a:tblGrid>
              <a:tr h="764528">
                <a:tc>
                  <a:txBody>
                    <a:bodyPr/>
                    <a:lstStyle/>
                    <a:p>
                      <a:endParaRPr lang="en-US" sz="1200"/>
                    </a:p>
                  </a:txBody>
                  <a:tcPr/>
                </a:tc>
                <a:tc>
                  <a:txBody>
                    <a:bodyPr/>
                    <a:lstStyle/>
                    <a:p>
                      <a:pPr algn="ctr"/>
                      <a:r>
                        <a:rPr lang="en-US" sz="1400" dirty="0"/>
                        <a:t>Alternative 1</a:t>
                      </a:r>
                    </a:p>
                    <a:p>
                      <a:pPr algn="ctr"/>
                      <a:r>
                        <a:rPr lang="en-US" sz="1400" dirty="0"/>
                        <a:t>“Baseline”</a:t>
                      </a:r>
                    </a:p>
                  </a:txBody>
                  <a:tcPr/>
                </a:tc>
                <a:tc>
                  <a:txBody>
                    <a:bodyPr/>
                    <a:lstStyle/>
                    <a:p>
                      <a:pPr algn="ctr"/>
                      <a:r>
                        <a:rPr lang="en-US" sz="1400" dirty="0"/>
                        <a:t>Alternative 2</a:t>
                      </a:r>
                    </a:p>
                    <a:p>
                      <a:pPr algn="ctr"/>
                      <a:r>
                        <a:rPr lang="en-US" sz="1400" dirty="0"/>
                        <a:t>“Phase In”</a:t>
                      </a:r>
                    </a:p>
                  </a:txBody>
                  <a:tcPr/>
                </a:tc>
                <a:tc>
                  <a:txBody>
                    <a:bodyPr/>
                    <a:lstStyle/>
                    <a:p>
                      <a:pPr algn="ctr"/>
                      <a:r>
                        <a:rPr lang="en-US" sz="1400" dirty="0"/>
                        <a:t>Alternative 3</a:t>
                      </a:r>
                    </a:p>
                    <a:p>
                      <a:pPr algn="ctr"/>
                      <a:r>
                        <a:rPr lang="en-US" sz="1400" dirty="0"/>
                        <a:t>“20 Year Debt”</a:t>
                      </a:r>
                    </a:p>
                  </a:txBody>
                  <a:tcPr/>
                </a:tc>
                <a:tc>
                  <a:txBody>
                    <a:bodyPr/>
                    <a:lstStyle/>
                    <a:p>
                      <a:pPr algn="ctr"/>
                      <a:r>
                        <a:rPr lang="en-US" sz="1400" dirty="0"/>
                        <a:t>Alternative 4</a:t>
                      </a:r>
                    </a:p>
                    <a:p>
                      <a:pPr algn="ctr"/>
                      <a:r>
                        <a:rPr lang="en-US" sz="1400" dirty="0"/>
                        <a:t>“30 Year Debt”</a:t>
                      </a:r>
                    </a:p>
                  </a:txBody>
                  <a:tcPr/>
                </a:tc>
                <a:extLst>
                  <a:ext uri="{0D108BD9-81ED-4DB2-BD59-A6C34878D82A}">
                    <a16:rowId xmlns:a16="http://schemas.microsoft.com/office/drawing/2014/main" val="881436226"/>
                  </a:ext>
                </a:extLst>
              </a:tr>
              <a:tr h="129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Pros</a:t>
                      </a:r>
                    </a:p>
                  </a:txBody>
                  <a:tcPr anchor="ctr"/>
                </a:tc>
                <a:tc>
                  <a:txBody>
                    <a:bodyPr/>
                    <a:lstStyle/>
                    <a:p>
                      <a:pPr marL="285750" indent="-285750" algn="l">
                        <a:buFont typeface="Wingdings" panose="05000000000000000000" pitchFamily="2" charset="2"/>
                        <a:buChar char="ü"/>
                      </a:pPr>
                      <a:r>
                        <a:rPr lang="en-US" sz="1200" dirty="0"/>
                        <a:t>Shortest debt term</a:t>
                      </a:r>
                    </a:p>
                    <a:p>
                      <a:pPr marL="285750" indent="-285750" algn="l">
                        <a:buFont typeface="Wingdings" panose="05000000000000000000" pitchFamily="2" charset="2"/>
                        <a:buChar char="ü"/>
                      </a:pPr>
                      <a:r>
                        <a:rPr lang="en-US" sz="1200" dirty="0"/>
                        <a:t>Financial standing improved by end of 2030</a:t>
                      </a:r>
                    </a:p>
                  </a:txBody>
                  <a:tcPr/>
                </a:tc>
                <a:tc>
                  <a:txBody>
                    <a:bodyPr/>
                    <a:lstStyle/>
                    <a:p>
                      <a:pPr marL="285750" indent="-285750" algn="l">
                        <a:buFont typeface="Wingdings" panose="05000000000000000000" pitchFamily="2" charset="2"/>
                        <a:buChar char="ü"/>
                      </a:pPr>
                      <a:r>
                        <a:rPr lang="en-US" sz="1200" dirty="0"/>
                        <a:t>Lower near-term increase by spreading over two years</a:t>
                      </a:r>
                    </a:p>
                    <a:p>
                      <a:pPr marL="285750" indent="-285750" algn="l">
                        <a:buFont typeface="Wingdings" panose="05000000000000000000" pitchFamily="2" charset="2"/>
                        <a:buChar char="ü"/>
                      </a:pPr>
                      <a:r>
                        <a:rPr lang="en-US" sz="1200" dirty="0"/>
                        <a:t>Financial standing improved by end of 2030</a:t>
                      </a:r>
                    </a:p>
                  </a:txBody>
                  <a:tcPr/>
                </a:tc>
                <a:tc>
                  <a:txBody>
                    <a:bodyPr/>
                    <a:lstStyle/>
                    <a:p>
                      <a:pPr marL="285750" indent="-285750" algn="l">
                        <a:buFont typeface="Wingdings" panose="05000000000000000000" pitchFamily="2" charset="2"/>
                        <a:buChar char="ü"/>
                      </a:pPr>
                      <a:r>
                        <a:rPr lang="en-US" sz="1200" dirty="0"/>
                        <a:t>Lower near-term increase by leveraging 20-year debt term</a:t>
                      </a:r>
                    </a:p>
                    <a:p>
                      <a:pPr marL="285750" indent="-285750" algn="l">
                        <a:buFont typeface="Wingdings" panose="05000000000000000000" pitchFamily="2" charset="2"/>
                        <a:buChar char="ü"/>
                      </a:pPr>
                      <a:r>
                        <a:rPr lang="en-US" sz="1200" dirty="0"/>
                        <a:t>Lower annual debt service</a:t>
                      </a:r>
                    </a:p>
                    <a:p>
                      <a:pPr marL="285750" indent="-285750" algn="l">
                        <a:buFont typeface="Wingdings" panose="05000000000000000000" pitchFamily="2" charset="2"/>
                        <a:buChar char="ü"/>
                      </a:pPr>
                      <a:r>
                        <a:rPr lang="en-US" sz="1200" dirty="0"/>
                        <a:t>Financial standing improved by end of 2030</a:t>
                      </a:r>
                    </a:p>
                  </a:txBody>
                  <a:tcPr/>
                </a:tc>
                <a:tc>
                  <a:txBody>
                    <a:bodyPr/>
                    <a:lstStyle/>
                    <a:p>
                      <a:pPr marL="285750" indent="-285750" algn="l">
                        <a:buFont typeface="Wingdings" panose="05000000000000000000" pitchFamily="2" charset="2"/>
                        <a:buChar char="ü"/>
                      </a:pPr>
                      <a:r>
                        <a:rPr lang="en-US" sz="1200" dirty="0"/>
                        <a:t>Lowest near-term increase by leveraging 30-year debt term</a:t>
                      </a:r>
                    </a:p>
                    <a:p>
                      <a:pPr marL="285750" indent="-285750" algn="l">
                        <a:buFont typeface="Wingdings" panose="05000000000000000000" pitchFamily="2" charset="2"/>
                        <a:buChar char="ü"/>
                      </a:pPr>
                      <a:r>
                        <a:rPr lang="en-US" sz="1200" dirty="0"/>
                        <a:t>Lowest annual debt service</a:t>
                      </a:r>
                    </a:p>
                    <a:p>
                      <a:pPr marL="285750" indent="-285750" algn="l">
                        <a:buFont typeface="Wingdings" panose="05000000000000000000" pitchFamily="2" charset="2"/>
                        <a:buChar char="ü"/>
                      </a:pPr>
                      <a:r>
                        <a:rPr lang="en-US" sz="1200" dirty="0"/>
                        <a:t>Financial standing improved by end of 2030</a:t>
                      </a:r>
                    </a:p>
                    <a:p>
                      <a:pPr marL="285750" indent="-285750" algn="l">
                        <a:buFont typeface="Wingdings" panose="05000000000000000000" pitchFamily="2" charset="2"/>
                        <a:buChar char="ü"/>
                      </a:pPr>
                      <a:r>
                        <a:rPr lang="en-US" sz="1200" dirty="0"/>
                        <a:t>Lowest ratio of debt service to op ex</a:t>
                      </a:r>
                    </a:p>
                    <a:p>
                      <a:pPr marL="0" indent="0" algn="l">
                        <a:buFont typeface="Wingdings" panose="05000000000000000000" pitchFamily="2" charset="2"/>
                        <a:buNone/>
                      </a:pPr>
                      <a:endParaRPr lang="en-US" sz="1200" dirty="0"/>
                    </a:p>
                  </a:txBody>
                  <a:tcPr/>
                </a:tc>
                <a:extLst>
                  <a:ext uri="{0D108BD9-81ED-4DB2-BD59-A6C34878D82A}">
                    <a16:rowId xmlns:a16="http://schemas.microsoft.com/office/drawing/2014/main" val="652039717"/>
                  </a:ext>
                </a:extLst>
              </a:tr>
              <a:tr h="1193921">
                <a:tc>
                  <a:txBody>
                    <a:bodyPr/>
                    <a:lstStyle/>
                    <a:p>
                      <a:r>
                        <a:rPr lang="en-US" sz="1200" dirty="0"/>
                        <a:t>Cons</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dirty="0"/>
                        <a:t>Highest near term rate increases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dirty="0"/>
                        <a:t>Highest annual debt service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dirty="0"/>
                        <a:t>Highest ratio of debt service to </a:t>
                      </a:r>
                      <a:r>
                        <a:rPr lang="en-US" sz="1200" dirty="0" err="1"/>
                        <a:t>opex</a:t>
                      </a:r>
                      <a:r>
                        <a:rPr lang="en-US" sz="1200" dirty="0"/>
                        <a:t> (water)</a:t>
                      </a:r>
                    </a:p>
                  </a:txBody>
                  <a:tcPr/>
                </a:tc>
                <a:tc>
                  <a:txBody>
                    <a:bodyPr/>
                    <a:lstStyle/>
                    <a:p>
                      <a:pPr marL="285750" indent="-285750" algn="l">
                        <a:buFont typeface="Wingdings" panose="05000000000000000000" pitchFamily="2" charset="2"/>
                        <a:buChar char="ü"/>
                      </a:pPr>
                      <a:r>
                        <a:rPr lang="en-US" sz="1200" dirty="0"/>
                        <a:t>Higher long-term rate increases</a:t>
                      </a:r>
                    </a:p>
                  </a:txBody>
                  <a:tcPr/>
                </a:tc>
                <a:tc>
                  <a:txBody>
                    <a:bodyPr/>
                    <a:lstStyle/>
                    <a:p>
                      <a:pPr marL="285750" indent="-285750" algn="l">
                        <a:buFont typeface="Wingdings" panose="05000000000000000000" pitchFamily="2" charset="2"/>
                        <a:buChar char="ü"/>
                      </a:pPr>
                      <a:r>
                        <a:rPr lang="en-US" sz="1200" dirty="0"/>
                        <a:t>Longer debt payback period</a:t>
                      </a:r>
                    </a:p>
                  </a:txBody>
                  <a:tcPr/>
                </a:tc>
                <a:tc>
                  <a:txBody>
                    <a:bodyPr/>
                    <a:lstStyle/>
                    <a:p>
                      <a:pPr marL="285750" indent="-285750" algn="l">
                        <a:buFont typeface="Wingdings" panose="05000000000000000000" pitchFamily="2" charset="2"/>
                        <a:buChar char="ü"/>
                      </a:pPr>
                      <a:r>
                        <a:rPr lang="en-US" sz="1200" dirty="0"/>
                        <a:t>Longest debt payback period</a:t>
                      </a:r>
                    </a:p>
                  </a:txBody>
                  <a:tcPr/>
                </a:tc>
                <a:extLst>
                  <a:ext uri="{0D108BD9-81ED-4DB2-BD59-A6C34878D82A}">
                    <a16:rowId xmlns:a16="http://schemas.microsoft.com/office/drawing/2014/main" val="2874797840"/>
                  </a:ext>
                </a:extLst>
              </a:tr>
            </a:tbl>
          </a:graphicData>
        </a:graphic>
      </p:graphicFrame>
    </p:spTree>
    <p:extLst>
      <p:ext uri="{BB962C8B-B14F-4D97-AF65-F5344CB8AC3E}">
        <p14:creationId xmlns:p14="http://schemas.microsoft.com/office/powerpoint/2010/main" val="3206796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4F311-5622-4CC7-A2A9-7B67576E6B58}"/>
              </a:ext>
            </a:extLst>
          </p:cNvPr>
          <p:cNvSpPr>
            <a:spLocks noGrp="1"/>
          </p:cNvSpPr>
          <p:nvPr>
            <p:ph type="title"/>
          </p:nvPr>
        </p:nvSpPr>
        <p:spPr/>
        <p:txBody>
          <a:bodyPr>
            <a:noAutofit/>
          </a:bodyPr>
          <a:lstStyle/>
          <a:p>
            <a:r>
              <a:rPr lang="en-US" sz="2800" dirty="0"/>
              <a:t>Interjurisdictional Comparison – Combined Billing</a:t>
            </a:r>
          </a:p>
        </p:txBody>
      </p:sp>
      <p:graphicFrame>
        <p:nvGraphicFramePr>
          <p:cNvPr id="6" name="Content Placeholder 5">
            <a:extLst>
              <a:ext uri="{FF2B5EF4-FFF2-40B4-BE49-F238E27FC236}">
                <a16:creationId xmlns:a16="http://schemas.microsoft.com/office/drawing/2014/main" id="{5E35CC3C-5DA0-4580-9A7B-D6FD303D3D61}"/>
              </a:ext>
            </a:extLst>
          </p:cNvPr>
          <p:cNvGraphicFramePr>
            <a:graphicFrameLocks noGrp="1"/>
          </p:cNvGraphicFramePr>
          <p:nvPr>
            <p:ph idx="1"/>
            <p:extLst>
              <p:ext uri="{D42A27DB-BD31-4B8C-83A1-F6EECF244321}">
                <p14:modId xmlns:p14="http://schemas.microsoft.com/office/powerpoint/2010/main" val="840166718"/>
              </p:ext>
            </p:extLst>
          </p:nvPr>
        </p:nvGraphicFramePr>
        <p:xfrm>
          <a:off x="76200" y="1371600"/>
          <a:ext cx="89154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05B66F83-F26F-43EB-91C1-09545D1E408E}"/>
              </a:ext>
            </a:extLst>
          </p:cNvPr>
          <p:cNvSpPr txBox="1"/>
          <p:nvPr/>
        </p:nvSpPr>
        <p:spPr>
          <a:xfrm>
            <a:off x="457200" y="5897563"/>
            <a:ext cx="6629400" cy="507831"/>
          </a:xfrm>
          <a:prstGeom prst="rect">
            <a:avLst/>
          </a:prstGeom>
          <a:noFill/>
        </p:spPr>
        <p:txBody>
          <a:bodyPr wrap="square" rtlCol="0">
            <a:spAutoFit/>
          </a:bodyPr>
          <a:lstStyle/>
          <a:p>
            <a:r>
              <a:rPr lang="en-US" sz="900" dirty="0"/>
              <a:t>Water and Sewer billings based on 7.0ccf monthly usage. Cities of Duvall, North Bend, Orting, and Sumner provide their own wastewater treatment services. Wastewater treatment services for Fircrest is provided through the City of Tacoma. All billings based on city published 2021 rates unless otherwise noted.</a:t>
            </a:r>
          </a:p>
        </p:txBody>
      </p:sp>
      <p:sp>
        <p:nvSpPr>
          <p:cNvPr id="4" name="Rectangle 3">
            <a:extLst>
              <a:ext uri="{FF2B5EF4-FFF2-40B4-BE49-F238E27FC236}">
                <a16:creationId xmlns:a16="http://schemas.microsoft.com/office/drawing/2014/main" id="{20F74065-4155-4639-B7DC-A413F6DAE638}"/>
              </a:ext>
            </a:extLst>
          </p:cNvPr>
          <p:cNvSpPr/>
          <p:nvPr/>
        </p:nvSpPr>
        <p:spPr>
          <a:xfrm>
            <a:off x="4419600" y="1371600"/>
            <a:ext cx="3810000" cy="41910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392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BF79395-B86E-46E1-9F3A-593DB4429835}"/>
              </a:ext>
            </a:extLst>
          </p:cNvPr>
          <p:cNvSpPr>
            <a:spLocks noGrp="1"/>
          </p:cNvSpPr>
          <p:nvPr>
            <p:ph type="title"/>
          </p:nvPr>
        </p:nvSpPr>
        <p:spPr>
          <a:xfrm>
            <a:off x="1144793" y="304800"/>
            <a:ext cx="7542007" cy="914400"/>
          </a:xfrm>
        </p:spPr>
        <p:txBody>
          <a:bodyPr>
            <a:normAutofit fontScale="90000"/>
          </a:bodyPr>
          <a:lstStyle/>
          <a:p>
            <a:r>
              <a:rPr lang="en-US" dirty="0"/>
              <a:t>Historical and Forecasted Combined Billing</a:t>
            </a:r>
          </a:p>
        </p:txBody>
      </p:sp>
      <p:pic>
        <p:nvPicPr>
          <p:cNvPr id="2" name="Picture 1">
            <a:extLst>
              <a:ext uri="{FF2B5EF4-FFF2-40B4-BE49-F238E27FC236}">
                <a16:creationId xmlns:a16="http://schemas.microsoft.com/office/drawing/2014/main" id="{EBEE94CA-C789-4AAF-B54F-D4807E9AB5B6}"/>
              </a:ext>
            </a:extLst>
          </p:cNvPr>
          <p:cNvPicPr>
            <a:picLocks noChangeAspect="1"/>
          </p:cNvPicPr>
          <p:nvPr/>
        </p:nvPicPr>
        <p:blipFill>
          <a:blip r:embed="rId2"/>
          <a:stretch>
            <a:fillRect/>
          </a:stretch>
        </p:blipFill>
        <p:spPr>
          <a:xfrm>
            <a:off x="43080" y="1295400"/>
            <a:ext cx="9100920" cy="4953000"/>
          </a:xfrm>
          <a:prstGeom prst="rect">
            <a:avLst/>
          </a:prstGeom>
          <a:noFill/>
        </p:spPr>
      </p:pic>
      <p:cxnSp>
        <p:nvCxnSpPr>
          <p:cNvPr id="4" name="Straight Connector 3">
            <a:extLst>
              <a:ext uri="{FF2B5EF4-FFF2-40B4-BE49-F238E27FC236}">
                <a16:creationId xmlns:a16="http://schemas.microsoft.com/office/drawing/2014/main" id="{2518F93D-C7AA-42ED-8725-7FE0D13D5493}"/>
              </a:ext>
            </a:extLst>
          </p:cNvPr>
          <p:cNvCxnSpPr>
            <a:cxnSpLocks/>
          </p:cNvCxnSpPr>
          <p:nvPr/>
        </p:nvCxnSpPr>
        <p:spPr>
          <a:xfrm flipV="1">
            <a:off x="2133600" y="2895600"/>
            <a:ext cx="6553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0495F25-A4F3-49A2-8364-BB92E06A7197}"/>
              </a:ext>
            </a:extLst>
          </p:cNvPr>
          <p:cNvSpPr txBox="1"/>
          <p:nvPr/>
        </p:nvSpPr>
        <p:spPr>
          <a:xfrm rot="20898802">
            <a:off x="3982345" y="4494259"/>
            <a:ext cx="2286000" cy="430887"/>
          </a:xfrm>
          <a:prstGeom prst="rect">
            <a:avLst/>
          </a:prstGeom>
          <a:noFill/>
        </p:spPr>
        <p:txBody>
          <a:bodyPr wrap="square" rtlCol="0">
            <a:spAutoFit/>
          </a:bodyPr>
          <a:lstStyle/>
          <a:p>
            <a:r>
              <a:rPr lang="en-US" sz="1100" dirty="0"/>
              <a:t>Gap represents postponed capital upgrades and improvements</a:t>
            </a:r>
          </a:p>
        </p:txBody>
      </p:sp>
      <p:cxnSp>
        <p:nvCxnSpPr>
          <p:cNvPr id="6" name="Straight Arrow Connector 5">
            <a:extLst>
              <a:ext uri="{FF2B5EF4-FFF2-40B4-BE49-F238E27FC236}">
                <a16:creationId xmlns:a16="http://schemas.microsoft.com/office/drawing/2014/main" id="{FA31F565-9723-4ED1-9A7A-E61160E2F657}"/>
              </a:ext>
            </a:extLst>
          </p:cNvPr>
          <p:cNvCxnSpPr>
            <a:cxnSpLocks/>
          </p:cNvCxnSpPr>
          <p:nvPr/>
        </p:nvCxnSpPr>
        <p:spPr>
          <a:xfrm flipH="1" flipV="1">
            <a:off x="3657600" y="4419600"/>
            <a:ext cx="762000" cy="152400"/>
          </a:xfrm>
          <a:prstGeom prst="straightConnector1">
            <a:avLst/>
          </a:prstGeom>
          <a:ln>
            <a:solidFill>
              <a:schemeClr val="tx2"/>
            </a:solidFill>
            <a:headEnd type="none" w="med" len="med"/>
            <a:tailEnd type="triangle" w="med" len="med"/>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540232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305D6-A147-40E1-B42F-43BF1843D61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6B223BDF-724B-4B8E-A591-40E5FA5ABB27}"/>
              </a:ext>
            </a:extLst>
          </p:cNvPr>
          <p:cNvSpPr>
            <a:spLocks noGrp="1"/>
          </p:cNvSpPr>
          <p:nvPr>
            <p:ph idx="1"/>
          </p:nvPr>
        </p:nvSpPr>
        <p:spPr/>
        <p:txBody>
          <a:bodyPr/>
          <a:lstStyle/>
          <a:p>
            <a:pPr marL="0" indent="0">
              <a:buNone/>
            </a:pPr>
            <a:r>
              <a:rPr lang="en-US" dirty="0"/>
              <a:t>Revenue requirements milestone</a:t>
            </a:r>
          </a:p>
          <a:p>
            <a:r>
              <a:rPr lang="en-US" dirty="0"/>
              <a:t>City Council feedback direction</a:t>
            </a:r>
          </a:p>
          <a:p>
            <a:r>
              <a:rPr lang="en-US" dirty="0"/>
              <a:t>Incorporate utility financial plans into 2022 budget planning </a:t>
            </a:r>
          </a:p>
          <a:p>
            <a:pPr marL="0" indent="0">
              <a:buNone/>
            </a:pPr>
            <a:endParaRPr lang="en-US" dirty="0"/>
          </a:p>
          <a:p>
            <a:pPr marL="0" indent="0">
              <a:buNone/>
            </a:pPr>
            <a:r>
              <a:rPr lang="en-US" dirty="0"/>
              <a:t>Next study milestones</a:t>
            </a:r>
          </a:p>
          <a:p>
            <a:r>
              <a:rPr lang="en-US" dirty="0"/>
              <a:t>Connection charge update</a:t>
            </a:r>
          </a:p>
          <a:p>
            <a:r>
              <a:rPr lang="en-US" dirty="0"/>
              <a:t>Cost of service analysis (optional)</a:t>
            </a:r>
          </a:p>
          <a:p>
            <a:pPr marL="0" indent="0">
              <a:buNone/>
            </a:pPr>
            <a:endParaRPr lang="en-US" dirty="0"/>
          </a:p>
          <a:p>
            <a:pPr marL="0" indent="0">
              <a:buNone/>
            </a:pPr>
            <a:r>
              <a:rPr lang="en-US" dirty="0"/>
              <a:t>Questions/Discussion</a:t>
            </a:r>
          </a:p>
        </p:txBody>
      </p:sp>
    </p:spTree>
    <p:extLst>
      <p:ext uri="{BB962C8B-B14F-4D97-AF65-F5344CB8AC3E}">
        <p14:creationId xmlns:p14="http://schemas.microsoft.com/office/powerpoint/2010/main" val="4065183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929FE5-6C32-447C-8313-29B695D002B1}"/>
              </a:ext>
            </a:extLst>
          </p:cNvPr>
          <p:cNvSpPr/>
          <p:nvPr/>
        </p:nvSpPr>
        <p:spPr>
          <a:xfrm>
            <a:off x="9939"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3D2B856-AC74-445F-AF9A-A087F77CA462}"/>
              </a:ext>
            </a:extLst>
          </p:cNvPr>
          <p:cNvSpPr txBox="1"/>
          <p:nvPr/>
        </p:nvSpPr>
        <p:spPr>
          <a:xfrm>
            <a:off x="2148069" y="1336119"/>
            <a:ext cx="4800600" cy="1323439"/>
          </a:xfrm>
          <a:prstGeom prst="rect">
            <a:avLst/>
          </a:prstGeom>
          <a:noFill/>
        </p:spPr>
        <p:txBody>
          <a:bodyPr wrap="square" rtlCol="0">
            <a:spAutoFit/>
          </a:bodyPr>
          <a:lstStyle/>
          <a:p>
            <a:pPr algn="ctr"/>
            <a:r>
              <a:rPr lang="en-US" sz="4000" b="1" dirty="0">
                <a:solidFill>
                  <a:schemeClr val="bg1"/>
                </a:solidFill>
                <a:latin typeface="Arial Narrow" panose="020B0606020202030204" pitchFamily="34" charset="0"/>
              </a:rPr>
              <a:t>Thank you!</a:t>
            </a:r>
          </a:p>
          <a:p>
            <a:pPr algn="ctr"/>
            <a:r>
              <a:rPr lang="en-US" sz="4000" b="1" dirty="0">
                <a:solidFill>
                  <a:schemeClr val="bg1"/>
                </a:solidFill>
                <a:latin typeface="Arial Narrow" panose="020B0606020202030204" pitchFamily="34" charset="0"/>
              </a:rPr>
              <a:t> </a:t>
            </a:r>
          </a:p>
        </p:txBody>
      </p:sp>
      <p:grpSp>
        <p:nvGrpSpPr>
          <p:cNvPr id="2" name="Group 1">
            <a:extLst>
              <a:ext uri="{FF2B5EF4-FFF2-40B4-BE49-F238E27FC236}">
                <a16:creationId xmlns:a16="http://schemas.microsoft.com/office/drawing/2014/main" id="{72CF76E6-F09D-4AFC-BE15-7DAB17CBC553}"/>
              </a:ext>
            </a:extLst>
          </p:cNvPr>
          <p:cNvGrpSpPr/>
          <p:nvPr/>
        </p:nvGrpSpPr>
        <p:grpSpPr>
          <a:xfrm>
            <a:off x="-152400" y="5862869"/>
            <a:ext cx="9448800" cy="750695"/>
            <a:chOff x="-152400" y="5862869"/>
            <a:chExt cx="9448800" cy="750695"/>
          </a:xfrm>
        </p:grpSpPr>
        <p:sp>
          <p:nvSpPr>
            <p:cNvPr id="6" name="Rectangle 5">
              <a:extLst>
                <a:ext uri="{FF2B5EF4-FFF2-40B4-BE49-F238E27FC236}">
                  <a16:creationId xmlns:a16="http://schemas.microsoft.com/office/drawing/2014/main" id="{38A55CC5-E927-4D37-A97C-A7CA2EFA588C}"/>
                </a:ext>
              </a:extLst>
            </p:cNvPr>
            <p:cNvSpPr/>
            <p:nvPr/>
          </p:nvSpPr>
          <p:spPr>
            <a:xfrm>
              <a:off x="-152400" y="5862869"/>
              <a:ext cx="9448800" cy="75069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B8CC010C-0876-4015-9A6B-3D6316AB4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7577" y="5965314"/>
              <a:ext cx="2301583" cy="545804"/>
            </a:xfrm>
            <a:prstGeom prst="rect">
              <a:avLst/>
            </a:prstGeom>
          </p:spPr>
        </p:pic>
      </p:grpSp>
    </p:spTree>
    <p:extLst>
      <p:ext uri="{BB962C8B-B14F-4D97-AF65-F5344CB8AC3E}">
        <p14:creationId xmlns:p14="http://schemas.microsoft.com/office/powerpoint/2010/main" val="236762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C951D4-A071-45CC-809F-DCB4CFC5614A}"/>
              </a:ext>
            </a:extLst>
          </p:cNvPr>
          <p:cNvSpPr/>
          <p:nvPr/>
        </p:nvSpPr>
        <p:spPr>
          <a:xfrm>
            <a:off x="381000" y="3581400"/>
            <a:ext cx="8153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871E80-05B6-4E18-ACA3-77E2C512E383}"/>
              </a:ext>
            </a:extLst>
          </p:cNvPr>
          <p:cNvSpPr>
            <a:spLocks noGrp="1"/>
          </p:cNvSpPr>
          <p:nvPr>
            <p:ph type="title"/>
          </p:nvPr>
        </p:nvSpPr>
        <p:spPr/>
        <p:txBody>
          <a:bodyPr/>
          <a:lstStyle/>
          <a:p>
            <a:r>
              <a:rPr lang="en-US" dirty="0"/>
              <a:t>About the City’s Utilities</a:t>
            </a:r>
          </a:p>
        </p:txBody>
      </p:sp>
      <p:graphicFrame>
        <p:nvGraphicFramePr>
          <p:cNvPr id="5" name="Table 5">
            <a:extLst>
              <a:ext uri="{FF2B5EF4-FFF2-40B4-BE49-F238E27FC236}">
                <a16:creationId xmlns:a16="http://schemas.microsoft.com/office/drawing/2014/main" id="{BA004937-2C0B-43E3-AA70-FCAB2FC7584E}"/>
              </a:ext>
            </a:extLst>
          </p:cNvPr>
          <p:cNvGraphicFramePr>
            <a:graphicFrameLocks noGrp="1"/>
          </p:cNvGraphicFramePr>
          <p:nvPr>
            <p:ph idx="1"/>
            <p:extLst>
              <p:ext uri="{D42A27DB-BD31-4B8C-83A1-F6EECF244321}">
                <p14:modId xmlns:p14="http://schemas.microsoft.com/office/powerpoint/2010/main" val="1577569948"/>
              </p:ext>
            </p:extLst>
          </p:nvPr>
        </p:nvGraphicFramePr>
        <p:xfrm>
          <a:off x="457200" y="1717040"/>
          <a:ext cx="8077200" cy="1483360"/>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1935881213"/>
                    </a:ext>
                  </a:extLst>
                </a:gridCol>
                <a:gridCol w="2692400">
                  <a:extLst>
                    <a:ext uri="{9D8B030D-6E8A-4147-A177-3AD203B41FA5}">
                      <a16:colId xmlns:a16="http://schemas.microsoft.com/office/drawing/2014/main" val="2004593261"/>
                    </a:ext>
                  </a:extLst>
                </a:gridCol>
                <a:gridCol w="2692400">
                  <a:extLst>
                    <a:ext uri="{9D8B030D-6E8A-4147-A177-3AD203B41FA5}">
                      <a16:colId xmlns:a16="http://schemas.microsoft.com/office/drawing/2014/main" val="2945728633"/>
                    </a:ext>
                  </a:extLst>
                </a:gridCol>
              </a:tblGrid>
              <a:tr h="370840">
                <a:tc>
                  <a:txBody>
                    <a:bodyPr/>
                    <a:lstStyle/>
                    <a:p>
                      <a:r>
                        <a:rPr lang="en-US" dirty="0"/>
                        <a:t>Water</a:t>
                      </a:r>
                    </a:p>
                  </a:txBody>
                  <a:tcPr/>
                </a:tc>
                <a:tc>
                  <a:txBody>
                    <a:bodyPr/>
                    <a:lstStyle/>
                    <a:p>
                      <a:r>
                        <a:rPr lang="en-US" dirty="0"/>
                        <a:t>Sewer</a:t>
                      </a:r>
                    </a:p>
                  </a:txBody>
                  <a:tcPr/>
                </a:tc>
                <a:tc>
                  <a:txBody>
                    <a:bodyPr/>
                    <a:lstStyle/>
                    <a:p>
                      <a:r>
                        <a:rPr lang="en-US" dirty="0"/>
                        <a:t>Stormwater</a:t>
                      </a:r>
                    </a:p>
                  </a:txBody>
                  <a:tcPr/>
                </a:tc>
                <a:extLst>
                  <a:ext uri="{0D108BD9-81ED-4DB2-BD59-A6C34878D82A}">
                    <a16:rowId xmlns:a16="http://schemas.microsoft.com/office/drawing/2014/main" val="2692582045"/>
                  </a:ext>
                </a:extLst>
              </a:tr>
              <a:tr h="370840">
                <a:tc>
                  <a:txBody>
                    <a:bodyPr/>
                    <a:lstStyle/>
                    <a:p>
                      <a:r>
                        <a:rPr lang="en-US" dirty="0"/>
                        <a:t>29+ miles of pipe</a:t>
                      </a:r>
                    </a:p>
                  </a:txBody>
                  <a:tcPr/>
                </a:tc>
                <a:tc>
                  <a:txBody>
                    <a:bodyPr/>
                    <a:lstStyle/>
                    <a:p>
                      <a:r>
                        <a:rPr lang="en-US" dirty="0"/>
                        <a:t>30+ miles of sewer lines</a:t>
                      </a:r>
                    </a:p>
                  </a:txBody>
                  <a:tcPr/>
                </a:tc>
                <a:tc>
                  <a:txBody>
                    <a:bodyPr/>
                    <a:lstStyle/>
                    <a:p>
                      <a:r>
                        <a:rPr lang="en-US" dirty="0"/>
                        <a:t>30+ miles of storm lines</a:t>
                      </a:r>
                    </a:p>
                  </a:txBody>
                  <a:tcPr/>
                </a:tc>
                <a:extLst>
                  <a:ext uri="{0D108BD9-81ED-4DB2-BD59-A6C34878D82A}">
                    <a16:rowId xmlns:a16="http://schemas.microsoft.com/office/drawing/2014/main" val="2405734997"/>
                  </a:ext>
                </a:extLst>
              </a:tr>
              <a:tr h="370840">
                <a:tc>
                  <a:txBody>
                    <a:bodyPr/>
                    <a:lstStyle/>
                    <a:p>
                      <a:r>
                        <a:rPr lang="en-US" dirty="0"/>
                        <a:t>2,700+ service connections</a:t>
                      </a:r>
                    </a:p>
                  </a:txBody>
                  <a:tcPr/>
                </a:tc>
                <a:tc>
                  <a:txBody>
                    <a:bodyPr/>
                    <a:lstStyle/>
                    <a:p>
                      <a:r>
                        <a:rPr lang="en-US" dirty="0"/>
                        <a:t>4 sewer pump stations</a:t>
                      </a:r>
                    </a:p>
                  </a:txBody>
                  <a:tcPr/>
                </a:tc>
                <a:tc>
                  <a:txBody>
                    <a:bodyPr/>
                    <a:lstStyle/>
                    <a:p>
                      <a:r>
                        <a:rPr lang="en-US" dirty="0"/>
                        <a:t>12 storm ponds</a:t>
                      </a:r>
                    </a:p>
                  </a:txBody>
                  <a:tcPr/>
                </a:tc>
                <a:extLst>
                  <a:ext uri="{0D108BD9-81ED-4DB2-BD59-A6C34878D82A}">
                    <a16:rowId xmlns:a16="http://schemas.microsoft.com/office/drawing/2014/main" val="3607911477"/>
                  </a:ext>
                </a:extLst>
              </a:tr>
              <a:tr h="370840">
                <a:tc>
                  <a:txBody>
                    <a:bodyPr/>
                    <a:lstStyle/>
                    <a:p>
                      <a:endParaRPr lang="en-US" dirty="0"/>
                    </a:p>
                  </a:txBody>
                  <a:tcPr/>
                </a:tc>
                <a:tc>
                  <a:txBody>
                    <a:bodyPr/>
                    <a:lstStyle/>
                    <a:p>
                      <a:endParaRPr lang="en-US" dirty="0"/>
                    </a:p>
                  </a:txBody>
                  <a:tcPr/>
                </a:tc>
                <a:tc>
                  <a:txBody>
                    <a:bodyPr/>
                    <a:lstStyle/>
                    <a:p>
                      <a:r>
                        <a:rPr lang="en-US" dirty="0"/>
                        <a:t>800+ storm structures</a:t>
                      </a:r>
                    </a:p>
                  </a:txBody>
                  <a:tcPr/>
                </a:tc>
                <a:extLst>
                  <a:ext uri="{0D108BD9-81ED-4DB2-BD59-A6C34878D82A}">
                    <a16:rowId xmlns:a16="http://schemas.microsoft.com/office/drawing/2014/main" val="3379760142"/>
                  </a:ext>
                </a:extLst>
              </a:tr>
            </a:tbl>
          </a:graphicData>
        </a:graphic>
      </p:graphicFrame>
      <p:sp>
        <p:nvSpPr>
          <p:cNvPr id="6" name="TextBox 5">
            <a:extLst>
              <a:ext uri="{FF2B5EF4-FFF2-40B4-BE49-F238E27FC236}">
                <a16:creationId xmlns:a16="http://schemas.microsoft.com/office/drawing/2014/main" id="{02A24055-BD79-4C81-B436-4E22C7B08432}"/>
              </a:ext>
            </a:extLst>
          </p:cNvPr>
          <p:cNvSpPr txBox="1"/>
          <p:nvPr/>
        </p:nvSpPr>
        <p:spPr>
          <a:xfrm>
            <a:off x="609600" y="3719694"/>
            <a:ext cx="7620000" cy="646331"/>
          </a:xfrm>
          <a:prstGeom prst="rect">
            <a:avLst/>
          </a:prstGeom>
          <a:noFill/>
        </p:spPr>
        <p:txBody>
          <a:bodyPr wrap="square" rtlCol="0">
            <a:spAutoFit/>
          </a:bodyPr>
          <a:lstStyle/>
          <a:p>
            <a:r>
              <a:rPr lang="en-US" b="1" i="1" dirty="0">
                <a:solidFill>
                  <a:schemeClr val="bg1"/>
                </a:solidFill>
              </a:rPr>
              <a:t>City public works staff are also responsible for maintaining 24+ miles of streets, 5 street lights, 50.5 acres of parks, and 4 +/- miles of recreational trails.</a:t>
            </a:r>
          </a:p>
        </p:txBody>
      </p:sp>
    </p:spTree>
    <p:extLst>
      <p:ext uri="{BB962C8B-B14F-4D97-AF65-F5344CB8AC3E}">
        <p14:creationId xmlns:p14="http://schemas.microsoft.com/office/powerpoint/2010/main" val="1156923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1548CE-BECC-4B33-99BD-A01C65AF85A6}"/>
              </a:ext>
            </a:extLst>
          </p:cNvPr>
          <p:cNvSpPr/>
          <p:nvPr/>
        </p:nvSpPr>
        <p:spPr>
          <a:xfrm>
            <a:off x="762000" y="4343400"/>
            <a:ext cx="80010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7A6915-C848-4979-986D-585D2F8126CC}"/>
              </a:ext>
            </a:extLst>
          </p:cNvPr>
          <p:cNvSpPr>
            <a:spLocks noGrp="1"/>
          </p:cNvSpPr>
          <p:nvPr>
            <p:ph type="title"/>
          </p:nvPr>
        </p:nvSpPr>
        <p:spPr/>
        <p:txBody>
          <a:bodyPr/>
          <a:lstStyle/>
          <a:p>
            <a:r>
              <a:rPr lang="en-US" dirty="0"/>
              <a:t>What is a Revenue Requirement</a:t>
            </a:r>
          </a:p>
        </p:txBody>
      </p:sp>
      <p:sp>
        <p:nvSpPr>
          <p:cNvPr id="3" name="Content Placeholder 2">
            <a:extLst>
              <a:ext uri="{FF2B5EF4-FFF2-40B4-BE49-F238E27FC236}">
                <a16:creationId xmlns:a16="http://schemas.microsoft.com/office/drawing/2014/main" id="{F815F46E-64A9-486E-B888-853F4A2F9FBB}"/>
              </a:ext>
            </a:extLst>
          </p:cNvPr>
          <p:cNvSpPr>
            <a:spLocks noGrp="1"/>
          </p:cNvSpPr>
          <p:nvPr>
            <p:ph idx="1"/>
          </p:nvPr>
        </p:nvSpPr>
        <p:spPr>
          <a:xfrm>
            <a:off x="457200" y="1295400"/>
            <a:ext cx="8229600" cy="5181600"/>
          </a:xfrm>
        </p:spPr>
        <p:txBody>
          <a:bodyPr>
            <a:normAutofit/>
          </a:bodyPr>
          <a:lstStyle/>
          <a:p>
            <a:r>
              <a:rPr lang="en-US" dirty="0"/>
              <a:t>What:  Determine the necessary annual adjustment to rates</a:t>
            </a:r>
          </a:p>
          <a:p>
            <a:endParaRPr lang="en-US" dirty="0"/>
          </a:p>
          <a:p>
            <a:r>
              <a:rPr lang="en-US" dirty="0"/>
              <a:t>Why:  Each Utility is operated as a business enterprise.  As an enterprise, each utility must be financially self-sufficient and does not receive any tax revenues or other type of subsidies</a:t>
            </a:r>
          </a:p>
          <a:p>
            <a:endParaRPr lang="en-US" dirty="0"/>
          </a:p>
          <a:p>
            <a:r>
              <a:rPr lang="en-US" dirty="0"/>
              <a:t>Revenue from rates must be sufficient to fully fund each utility’s financial obligations (</a:t>
            </a:r>
            <a:r>
              <a:rPr lang="en-US" dirty="0" err="1"/>
              <a:t>ie</a:t>
            </a:r>
            <a:r>
              <a:rPr lang="en-US" dirty="0"/>
              <a:t>, operating and capital costs)</a:t>
            </a:r>
          </a:p>
          <a:p>
            <a:endParaRPr lang="en-US" dirty="0"/>
          </a:p>
          <a:p>
            <a:pPr marL="457200" lvl="1" indent="0">
              <a:buNone/>
            </a:pPr>
            <a:r>
              <a:rPr lang="en-US" b="1" i="1" dirty="0">
                <a:solidFill>
                  <a:schemeClr val="bg1"/>
                </a:solidFill>
              </a:rPr>
              <a:t>It is necessary to use an enterprise fund if the government’s policy is to establish activity fees or charges designed to recover the cost, including capital costs (such as depreciation or debt service). [WA State Auditor; BARS/GAAP Manual]</a:t>
            </a:r>
          </a:p>
          <a:p>
            <a:pPr marL="457200" lvl="1" indent="0">
              <a:buNone/>
            </a:pPr>
            <a:r>
              <a:rPr lang="en-US" b="1" i="1" dirty="0">
                <a:solidFill>
                  <a:schemeClr val="bg1"/>
                </a:solidFill>
              </a:rPr>
              <a:t>Washington State laws require cities to establish segregated funds for the accounting of utilities. [RCW 35A.37.010]</a:t>
            </a:r>
          </a:p>
          <a:p>
            <a:endParaRPr lang="en-US" dirty="0"/>
          </a:p>
        </p:txBody>
      </p:sp>
    </p:spTree>
    <p:extLst>
      <p:ext uri="{BB962C8B-B14F-4D97-AF65-F5344CB8AC3E}">
        <p14:creationId xmlns:p14="http://schemas.microsoft.com/office/powerpoint/2010/main" val="223008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C9ABC-2030-4B42-B039-0A7FB1C0C4A7}"/>
              </a:ext>
            </a:extLst>
          </p:cNvPr>
          <p:cNvSpPr>
            <a:spLocks noGrp="1"/>
          </p:cNvSpPr>
          <p:nvPr>
            <p:ph type="title"/>
          </p:nvPr>
        </p:nvSpPr>
        <p:spPr/>
        <p:txBody>
          <a:bodyPr/>
          <a:lstStyle/>
          <a:p>
            <a:r>
              <a:rPr lang="en-US" dirty="0"/>
              <a:t>Study Guiding Principles</a:t>
            </a:r>
          </a:p>
        </p:txBody>
      </p:sp>
      <p:sp>
        <p:nvSpPr>
          <p:cNvPr id="3" name="Content Placeholder 2">
            <a:extLst>
              <a:ext uri="{FF2B5EF4-FFF2-40B4-BE49-F238E27FC236}">
                <a16:creationId xmlns:a16="http://schemas.microsoft.com/office/drawing/2014/main" id="{2895B93E-6996-4BB1-8828-53FA9B7A50A8}"/>
              </a:ext>
            </a:extLst>
          </p:cNvPr>
          <p:cNvSpPr>
            <a:spLocks noGrp="1"/>
          </p:cNvSpPr>
          <p:nvPr>
            <p:ph idx="1"/>
          </p:nvPr>
        </p:nvSpPr>
        <p:spPr/>
        <p:txBody>
          <a:bodyPr>
            <a:normAutofit fontScale="92500" lnSpcReduction="10000"/>
          </a:bodyPr>
          <a:lstStyle/>
          <a:p>
            <a:r>
              <a:rPr lang="en-US" sz="3200" dirty="0"/>
              <a:t>Fully fund forecasted operating and capital financial obligations</a:t>
            </a:r>
          </a:p>
          <a:p>
            <a:endParaRPr lang="en-US" sz="3200" dirty="0"/>
          </a:p>
          <a:p>
            <a:r>
              <a:rPr lang="en-US" sz="3200" dirty="0"/>
              <a:t>Build reserves for long-term financial sustainability</a:t>
            </a:r>
          </a:p>
          <a:p>
            <a:endParaRPr lang="en-US" sz="3200" dirty="0"/>
          </a:p>
          <a:p>
            <a:r>
              <a:rPr lang="en-US" sz="3200" dirty="0"/>
              <a:t>Smoothed annual rate adjustments for rate payers</a:t>
            </a:r>
          </a:p>
          <a:p>
            <a:endParaRPr lang="en-US" sz="3200" dirty="0"/>
          </a:p>
          <a:p>
            <a:r>
              <a:rPr lang="en-US" sz="3200" dirty="0"/>
              <a:t>Use of debt (revenue bonds) only when needed to mitigate cash demands</a:t>
            </a:r>
          </a:p>
          <a:p>
            <a:endParaRPr lang="en-US" sz="3200" dirty="0"/>
          </a:p>
        </p:txBody>
      </p:sp>
    </p:spTree>
    <p:extLst>
      <p:ext uri="{BB962C8B-B14F-4D97-AF65-F5344CB8AC3E}">
        <p14:creationId xmlns:p14="http://schemas.microsoft.com/office/powerpoint/2010/main" val="1723197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4716EF7-408B-4F90-9304-20AC3FEB5E67}"/>
              </a:ext>
            </a:extLst>
          </p:cNvPr>
          <p:cNvSpPr>
            <a:spLocks noGrp="1"/>
          </p:cNvSpPr>
          <p:nvPr>
            <p:ph sz="half" idx="2"/>
          </p:nvPr>
        </p:nvSpPr>
        <p:spPr>
          <a:xfrm>
            <a:off x="457200" y="1219200"/>
            <a:ext cx="4040188" cy="5029200"/>
          </a:xfrm>
        </p:spPr>
        <p:txBody>
          <a:bodyPr>
            <a:normAutofit fontScale="92500" lnSpcReduction="10000"/>
          </a:bodyPr>
          <a:lstStyle/>
          <a:p>
            <a:pPr marL="0" indent="0">
              <a:buNone/>
            </a:pPr>
            <a:r>
              <a:rPr lang="en-US" dirty="0"/>
              <a:t>Inflation</a:t>
            </a:r>
          </a:p>
          <a:p>
            <a:r>
              <a:rPr lang="en-US" dirty="0"/>
              <a:t>General: 2.5%</a:t>
            </a:r>
          </a:p>
          <a:p>
            <a:r>
              <a:rPr lang="en-US" dirty="0"/>
              <a:t>Wage: 3.0%</a:t>
            </a:r>
          </a:p>
          <a:p>
            <a:r>
              <a:rPr lang="en-US" dirty="0"/>
              <a:t>Benefit: 6.0%</a:t>
            </a:r>
          </a:p>
          <a:p>
            <a:r>
              <a:rPr lang="en-US" dirty="0"/>
              <a:t>Annual population growth: 1.0%</a:t>
            </a:r>
          </a:p>
          <a:p>
            <a:r>
              <a:rPr lang="en-US" dirty="0"/>
              <a:t>Interest rate: 0.5%</a:t>
            </a:r>
          </a:p>
          <a:p>
            <a:endParaRPr lang="en-US" dirty="0"/>
          </a:p>
          <a:p>
            <a:r>
              <a:rPr lang="en-US" dirty="0"/>
              <a:t>GF Utility tax rate: 6.0%</a:t>
            </a:r>
          </a:p>
          <a:p>
            <a:pPr marL="0" indent="0">
              <a:buNone/>
            </a:pPr>
            <a:endParaRPr lang="en-US" dirty="0"/>
          </a:p>
          <a:p>
            <a:r>
              <a:rPr lang="en-US" dirty="0"/>
              <a:t>Operating and CIP realization rate: 100%</a:t>
            </a:r>
          </a:p>
          <a:p>
            <a:endParaRPr lang="en-US" dirty="0"/>
          </a:p>
          <a:p>
            <a:r>
              <a:rPr lang="en-US" dirty="0"/>
              <a:t>No new programs or FTEs</a:t>
            </a:r>
          </a:p>
          <a:p>
            <a:endParaRPr lang="en-US" dirty="0"/>
          </a:p>
          <a:p>
            <a:r>
              <a:rPr lang="en-US" dirty="0"/>
              <a:t>Continued interfund operating transfers</a:t>
            </a:r>
          </a:p>
          <a:p>
            <a:endParaRPr lang="en-US" dirty="0"/>
          </a:p>
          <a:p>
            <a:endParaRPr lang="en-US" dirty="0"/>
          </a:p>
          <a:p>
            <a:endParaRPr lang="en-US" dirty="0"/>
          </a:p>
        </p:txBody>
      </p:sp>
      <p:sp>
        <p:nvSpPr>
          <p:cNvPr id="7" name="Content Placeholder 6">
            <a:extLst>
              <a:ext uri="{FF2B5EF4-FFF2-40B4-BE49-F238E27FC236}">
                <a16:creationId xmlns:a16="http://schemas.microsoft.com/office/drawing/2014/main" id="{8A9E26D5-DF07-4F6D-85BF-DE4C7E82D90D}"/>
              </a:ext>
            </a:extLst>
          </p:cNvPr>
          <p:cNvSpPr>
            <a:spLocks noGrp="1"/>
          </p:cNvSpPr>
          <p:nvPr>
            <p:ph sz="quarter" idx="4"/>
          </p:nvPr>
        </p:nvSpPr>
        <p:spPr>
          <a:xfrm>
            <a:off x="4645025" y="1219200"/>
            <a:ext cx="4041775" cy="4667250"/>
          </a:xfrm>
        </p:spPr>
        <p:txBody>
          <a:bodyPr/>
          <a:lstStyle/>
          <a:p>
            <a:r>
              <a:rPr lang="en-US" dirty="0"/>
              <a:t>No system reinvestment</a:t>
            </a:r>
          </a:p>
          <a:p>
            <a:endParaRPr lang="en-US" dirty="0"/>
          </a:p>
          <a:p>
            <a:r>
              <a:rPr lang="en-US" dirty="0"/>
              <a:t>CIP program as presented by City</a:t>
            </a:r>
          </a:p>
          <a:p>
            <a:endParaRPr lang="en-US" dirty="0"/>
          </a:p>
          <a:p>
            <a:r>
              <a:rPr lang="en-US" dirty="0"/>
              <a:t>Revenue bonds issued if needed to support CIP</a:t>
            </a:r>
          </a:p>
          <a:p>
            <a:endParaRPr lang="en-US" dirty="0"/>
          </a:p>
          <a:p>
            <a:r>
              <a:rPr lang="en-US" dirty="0"/>
              <a:t>Debt service assumptions</a:t>
            </a:r>
          </a:p>
          <a:p>
            <a:pPr lvl="1"/>
            <a:r>
              <a:rPr lang="en-US"/>
              <a:t>13 </a:t>
            </a:r>
            <a:r>
              <a:rPr lang="en-US" dirty="0"/>
              <a:t>years; 4.0%; 1.0% issuance costs</a:t>
            </a:r>
          </a:p>
          <a:p>
            <a:pPr lvl="1"/>
            <a:r>
              <a:rPr lang="en-US" dirty="0"/>
              <a:t>1.25x coverage</a:t>
            </a:r>
          </a:p>
          <a:p>
            <a:pPr lvl="1"/>
            <a:endParaRPr lang="en-US" dirty="0"/>
          </a:p>
          <a:p>
            <a:r>
              <a:rPr lang="en-US" dirty="0"/>
              <a:t>No connection charges assumed</a:t>
            </a:r>
          </a:p>
        </p:txBody>
      </p:sp>
      <p:sp>
        <p:nvSpPr>
          <p:cNvPr id="2" name="Title 1">
            <a:extLst>
              <a:ext uri="{FF2B5EF4-FFF2-40B4-BE49-F238E27FC236}">
                <a16:creationId xmlns:a16="http://schemas.microsoft.com/office/drawing/2014/main" id="{CD33056E-A1F4-4BC7-B719-8D759B25881E}"/>
              </a:ext>
            </a:extLst>
          </p:cNvPr>
          <p:cNvSpPr>
            <a:spLocks noGrp="1"/>
          </p:cNvSpPr>
          <p:nvPr>
            <p:ph type="title"/>
          </p:nvPr>
        </p:nvSpPr>
        <p:spPr/>
        <p:txBody>
          <a:bodyPr/>
          <a:lstStyle/>
          <a:p>
            <a:r>
              <a:rPr lang="en-US" dirty="0"/>
              <a:t>Major Assumptions</a:t>
            </a:r>
          </a:p>
        </p:txBody>
      </p:sp>
    </p:spTree>
    <p:extLst>
      <p:ext uri="{BB962C8B-B14F-4D97-AF65-F5344CB8AC3E}">
        <p14:creationId xmlns:p14="http://schemas.microsoft.com/office/powerpoint/2010/main" val="4240885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7131B6-1E9B-4315-991C-9004E4C6EB17}"/>
              </a:ext>
            </a:extLst>
          </p:cNvPr>
          <p:cNvSpPr>
            <a:spLocks noGrp="1"/>
          </p:cNvSpPr>
          <p:nvPr>
            <p:ph type="title"/>
          </p:nvPr>
        </p:nvSpPr>
        <p:spPr>
          <a:xfrm>
            <a:off x="1792288" y="4800600"/>
            <a:ext cx="5486400" cy="566738"/>
          </a:xfrm>
        </p:spPr>
        <p:txBody>
          <a:bodyPr/>
          <a:lstStyle/>
          <a:p>
            <a:r>
              <a:rPr lang="en-US" dirty="0"/>
              <a:t>WATER UTILITY</a:t>
            </a:r>
          </a:p>
        </p:txBody>
      </p:sp>
    </p:spTree>
    <p:extLst>
      <p:ext uri="{BB962C8B-B14F-4D97-AF65-F5344CB8AC3E}">
        <p14:creationId xmlns:p14="http://schemas.microsoft.com/office/powerpoint/2010/main" val="1460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2A9B77F-78C6-448E-A8C9-369FCD185E91}"/>
              </a:ext>
            </a:extLst>
          </p:cNvPr>
          <p:cNvSpPr>
            <a:spLocks noGrp="1"/>
          </p:cNvSpPr>
          <p:nvPr>
            <p:ph type="title"/>
          </p:nvPr>
        </p:nvSpPr>
        <p:spPr>
          <a:xfrm>
            <a:off x="1144793" y="304800"/>
            <a:ext cx="7542007" cy="914400"/>
          </a:xfrm>
        </p:spPr>
        <p:txBody>
          <a:bodyPr anchor="ctr">
            <a:normAutofit/>
          </a:bodyPr>
          <a:lstStyle/>
          <a:p>
            <a:r>
              <a:rPr lang="en-US" dirty="0"/>
              <a:t>1. Water Utility CIP</a:t>
            </a:r>
          </a:p>
        </p:txBody>
      </p:sp>
      <p:graphicFrame>
        <p:nvGraphicFramePr>
          <p:cNvPr id="5" name="Content Placeholder 5">
            <a:extLst>
              <a:ext uri="{FF2B5EF4-FFF2-40B4-BE49-F238E27FC236}">
                <a16:creationId xmlns:a16="http://schemas.microsoft.com/office/drawing/2014/main" id="{DA8B6D4B-D075-48F4-BEBF-FFCE5969AB11}"/>
              </a:ext>
            </a:extLst>
          </p:cNvPr>
          <p:cNvGraphicFramePr>
            <a:graphicFrameLocks noGrp="1"/>
          </p:cNvGraphicFramePr>
          <p:nvPr>
            <p:ph idx="1"/>
            <p:extLst>
              <p:ext uri="{D42A27DB-BD31-4B8C-83A1-F6EECF244321}">
                <p14:modId xmlns:p14="http://schemas.microsoft.com/office/powerpoint/2010/main" val="2609006085"/>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081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3DCF75B-923B-4F41-8636-0809F72FB206}"/>
              </a:ext>
            </a:extLst>
          </p:cNvPr>
          <p:cNvSpPr>
            <a:spLocks noGrp="1"/>
          </p:cNvSpPr>
          <p:nvPr>
            <p:ph type="title"/>
          </p:nvPr>
        </p:nvSpPr>
        <p:spPr>
          <a:xfrm>
            <a:off x="1144793" y="304800"/>
            <a:ext cx="7542007" cy="914400"/>
          </a:xfrm>
        </p:spPr>
        <p:txBody>
          <a:bodyPr>
            <a:normAutofit/>
          </a:bodyPr>
          <a:lstStyle/>
          <a:p>
            <a:r>
              <a:rPr lang="en-US" dirty="0"/>
              <a:t>2. Water Revenue Bond Issuance</a:t>
            </a:r>
          </a:p>
        </p:txBody>
      </p:sp>
      <p:graphicFrame>
        <p:nvGraphicFramePr>
          <p:cNvPr id="5" name="Chart 4">
            <a:extLst>
              <a:ext uri="{FF2B5EF4-FFF2-40B4-BE49-F238E27FC236}">
                <a16:creationId xmlns:a16="http://schemas.microsoft.com/office/drawing/2014/main" id="{8DE2191B-4D7D-426D-B432-0DD34BF33101}"/>
              </a:ext>
            </a:extLst>
          </p:cNvPr>
          <p:cNvGraphicFramePr/>
          <p:nvPr>
            <p:extLst>
              <p:ext uri="{D42A27DB-BD31-4B8C-83A1-F6EECF244321}">
                <p14:modId xmlns:p14="http://schemas.microsoft.com/office/powerpoint/2010/main" val="1368528442"/>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B6F47EB6-D290-4166-A812-01F07D165FDF}"/>
              </a:ext>
            </a:extLst>
          </p:cNvPr>
          <p:cNvSpPr txBox="1"/>
          <p:nvPr/>
        </p:nvSpPr>
        <p:spPr>
          <a:xfrm>
            <a:off x="1371600" y="1905000"/>
            <a:ext cx="3124200" cy="523220"/>
          </a:xfrm>
          <a:prstGeom prst="rect">
            <a:avLst/>
          </a:prstGeom>
          <a:solidFill>
            <a:schemeClr val="bg1"/>
          </a:solidFill>
        </p:spPr>
        <p:txBody>
          <a:bodyPr wrap="square" rtlCol="0">
            <a:spAutoFit/>
          </a:bodyPr>
          <a:lstStyle/>
          <a:p>
            <a:r>
              <a:rPr lang="en-US" sz="1400" i="1" dirty="0"/>
              <a:t>Bond issuances suggested to fund CIP and manage cash demands</a:t>
            </a:r>
          </a:p>
        </p:txBody>
      </p:sp>
    </p:spTree>
    <p:extLst>
      <p:ext uri="{BB962C8B-B14F-4D97-AF65-F5344CB8AC3E}">
        <p14:creationId xmlns:p14="http://schemas.microsoft.com/office/powerpoint/2010/main" val="2120016564"/>
      </p:ext>
    </p:extLst>
  </p:cSld>
  <p:clrMapOvr>
    <a:masterClrMapping/>
  </p:clrMapOvr>
</p:sld>
</file>

<file path=ppt/theme/theme1.xml><?xml version="1.0" encoding="utf-8"?>
<a:theme xmlns:a="http://schemas.openxmlformats.org/drawingml/2006/main" name="FCS_PPTX">
  <a:themeElements>
    <a:clrScheme name="FCS_Excel_Colors">
      <a:dk1>
        <a:sysClr val="windowText" lastClr="000000"/>
      </a:dk1>
      <a:lt1>
        <a:sysClr val="window" lastClr="FFFFFF"/>
      </a:lt1>
      <a:dk2>
        <a:srgbClr val="0000FF"/>
      </a:dk2>
      <a:lt2>
        <a:srgbClr val="838071"/>
      </a:lt2>
      <a:accent1>
        <a:srgbClr val="4B575D"/>
      </a:accent1>
      <a:accent2>
        <a:srgbClr val="95AC9F"/>
      </a:accent2>
      <a:accent3>
        <a:srgbClr val="A48A97"/>
      </a:accent3>
      <a:accent4>
        <a:srgbClr val="C3B47D"/>
      </a:accent4>
      <a:accent5>
        <a:srgbClr val="48746A"/>
      </a:accent5>
      <a:accent6>
        <a:srgbClr val="5ECCF3"/>
      </a:accent6>
      <a:hlink>
        <a:srgbClr val="56C7AA"/>
      </a:hlink>
      <a:folHlink>
        <a:srgbClr val="59A8D1"/>
      </a:folHlink>
    </a:clrScheme>
    <a:fontScheme name="Compact">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CS GROUP Powerpoint 2020 Master.potx  -  Read-Only" id="{BFB9F86E-58F6-49E1-BBFE-8F25DD16F57C}" vid="{3B55CA03-5BD5-46FD-9AB2-55C9098E2A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FCS GROUP Powerpoint 2020 Master</Template>
  <TotalTime>3107</TotalTime>
  <Words>1546</Words>
  <Application>Microsoft Office PowerPoint</Application>
  <PresentationFormat>On-screen Show (4:3)</PresentationFormat>
  <Paragraphs>325</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Narrow</vt:lpstr>
      <vt:lpstr>Calibri</vt:lpstr>
      <vt:lpstr>Times New Roman</vt:lpstr>
      <vt:lpstr>Wingdings</vt:lpstr>
      <vt:lpstr>FCS_PPTX</vt:lpstr>
      <vt:lpstr>PowerPoint Presentation</vt:lpstr>
      <vt:lpstr>Meeting Objectives</vt:lpstr>
      <vt:lpstr>About the City’s Utilities</vt:lpstr>
      <vt:lpstr>What is a Revenue Requirement</vt:lpstr>
      <vt:lpstr>Study Guiding Principles</vt:lpstr>
      <vt:lpstr>Major Assumptions</vt:lpstr>
      <vt:lpstr>WATER UTILITY</vt:lpstr>
      <vt:lpstr>1. Water Utility CIP</vt:lpstr>
      <vt:lpstr>2. Water Revenue Bond Issuance</vt:lpstr>
      <vt:lpstr>5. Water Utility Financial Plan</vt:lpstr>
      <vt:lpstr>SEWER UTILITY</vt:lpstr>
      <vt:lpstr>1. Sewer Utility CIP</vt:lpstr>
      <vt:lpstr>2. Sewer Revenue Bond Issuance</vt:lpstr>
      <vt:lpstr>5. Sewer Utility Financial Plan</vt:lpstr>
      <vt:lpstr>STORMWATER UTILITY</vt:lpstr>
      <vt:lpstr>1. Storm Utility CIP</vt:lpstr>
      <vt:lpstr>2. Storm Revenue Bond Issuance</vt:lpstr>
      <vt:lpstr>5. Storm Utility Financial Plan</vt:lpstr>
      <vt:lpstr>RATE INCREASE OPTIONS</vt:lpstr>
      <vt:lpstr>Financial Objectives</vt:lpstr>
      <vt:lpstr>Rate Increase Options</vt:lpstr>
      <vt:lpstr>Rate Increase Options</vt:lpstr>
      <vt:lpstr>Monthly Change to Combined Billing</vt:lpstr>
      <vt:lpstr>Rate Increase Options – Financial Metrics</vt:lpstr>
      <vt:lpstr>Rate Increase Options – Pros / Cons</vt:lpstr>
      <vt:lpstr>Interjurisdictional Comparison – Combined Billing</vt:lpstr>
      <vt:lpstr>Historical and Forecasted Combined Billing</vt:lpstr>
      <vt:lpstr>Next Steps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dc:title>
  <dc:creator>Martin Chaw</dc:creator>
  <cp:lastModifiedBy>Richard Gould</cp:lastModifiedBy>
  <cp:revision>72</cp:revision>
  <cp:lastPrinted>2021-10-21T15:36:54Z</cp:lastPrinted>
  <dcterms:created xsi:type="dcterms:W3CDTF">2021-09-01T00:53:10Z</dcterms:created>
  <dcterms:modified xsi:type="dcterms:W3CDTF">2021-10-21T15:38:24Z</dcterms:modified>
</cp:coreProperties>
</file>